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notesMasterIdLst>
    <p:notesMasterId r:id="rId39"/>
  </p:notesMasterIdLst>
  <p:handoutMasterIdLst>
    <p:handoutMasterId r:id="rId40"/>
  </p:handoutMasterIdLst>
  <p:sldIdLst>
    <p:sldId id="314" r:id="rId5"/>
    <p:sldId id="256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8" r:id="rId16"/>
    <p:sldId id="323" r:id="rId17"/>
    <p:sldId id="324" r:id="rId18"/>
    <p:sldId id="269" r:id="rId19"/>
    <p:sldId id="320" r:id="rId20"/>
    <p:sldId id="321" r:id="rId21"/>
    <p:sldId id="275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307" r:id="rId33"/>
    <p:sldId id="325" r:id="rId34"/>
    <p:sldId id="326" r:id="rId35"/>
    <p:sldId id="327" r:id="rId36"/>
    <p:sldId id="328" r:id="rId37"/>
    <p:sldId id="313" r:id="rId38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6535" autoAdjust="0"/>
  </p:normalViewPr>
  <p:slideViewPr>
    <p:cSldViewPr>
      <p:cViewPr varScale="1">
        <p:scale>
          <a:sx n="109" d="100"/>
          <a:sy n="109" d="100"/>
        </p:scale>
        <p:origin x="11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 Lorek" userId="2445ec81-d4e2-4716-bfdb-3ba7638294b7" providerId="ADAL" clId="{F19B5AF3-ABD7-46D1-A57F-B8B5DF8977AF}"/>
    <pc:docChg chg="undo modSld">
      <pc:chgData name="Karol Lorek" userId="2445ec81-d4e2-4716-bfdb-3ba7638294b7" providerId="ADAL" clId="{F19B5AF3-ABD7-46D1-A57F-B8B5DF8977AF}" dt="2020-05-12T09:32:29.928" v="9" actId="20577"/>
      <pc:docMkLst>
        <pc:docMk/>
      </pc:docMkLst>
      <pc:sldChg chg="modSp">
        <pc:chgData name="Karol Lorek" userId="2445ec81-d4e2-4716-bfdb-3ba7638294b7" providerId="ADAL" clId="{F19B5AF3-ABD7-46D1-A57F-B8B5DF8977AF}" dt="2020-05-12T09:32:29.928" v="9" actId="20577"/>
        <pc:sldMkLst>
          <pc:docMk/>
          <pc:sldMk cId="0" sldId="314"/>
        </pc:sldMkLst>
        <pc:spChg chg="mod">
          <ac:chgData name="Karol Lorek" userId="2445ec81-d4e2-4716-bfdb-3ba7638294b7" providerId="ADAL" clId="{F19B5AF3-ABD7-46D1-A57F-B8B5DF8977AF}" dt="2020-05-12T09:32:29.928" v="9" actId="20577"/>
          <ac:spMkLst>
            <pc:docMk/>
            <pc:sldMk cId="0" sldId="314"/>
            <ac:spMk id="106499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636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636" y="9722882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FF9ED5F-06D7-40BF-AB2E-6DCD2ECB10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1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636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09" y="4861441"/>
            <a:ext cx="5209646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Kliknij, aby edytować style wzorca tekstu</a:t>
            </a:r>
          </a:p>
          <a:p>
            <a:pPr lvl="1"/>
            <a:r>
              <a:rPr lang="en-US"/>
              <a:t>Drugi poziom</a:t>
            </a:r>
          </a:p>
          <a:p>
            <a:pPr lvl="2"/>
            <a:r>
              <a:rPr lang="en-US"/>
              <a:t>Trzeci poziom</a:t>
            </a:r>
          </a:p>
          <a:p>
            <a:pPr lvl="3"/>
            <a:r>
              <a:rPr lang="en-US"/>
              <a:t>Czwarty poziom</a:t>
            </a:r>
          </a:p>
          <a:p>
            <a:pPr lvl="4"/>
            <a:r>
              <a:rPr lang="en-US"/>
              <a:t>Piąty poziom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36" y="9722882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3E0A449-52E6-49B3-9316-2E7785210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47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0A449-52E6-49B3-9316-2E778521052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1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l-PL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l-PL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 wzorca podtytułu</a:t>
            </a:r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22" name="Prostokąt 21"/>
          <p:cNvSpPr/>
          <p:nvPr userDrawn="1"/>
        </p:nvSpPr>
        <p:spPr bwMode="auto">
          <a:xfrm>
            <a:off x="6732240" y="188640"/>
            <a:ext cx="2183160" cy="648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3" name="Obraz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569912"/>
            <a:ext cx="275907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Podtytuł 2"/>
          <p:cNvSpPr txBox="1">
            <a:spLocks/>
          </p:cNvSpPr>
          <p:nvPr userDrawn="1"/>
        </p:nvSpPr>
        <p:spPr>
          <a:xfrm>
            <a:off x="6228184" y="6496025"/>
            <a:ext cx="2759077" cy="263149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http://www.snep.edu.pl/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C4343D4-C81C-442F-B814-7DB9A0EACDF6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29" name="Prostokąt 28"/>
          <p:cNvSpPr/>
          <p:nvPr userDrawn="1"/>
        </p:nvSpPr>
        <p:spPr>
          <a:xfrm>
            <a:off x="-4339" y="6397200"/>
            <a:ext cx="9144000" cy="460800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30" name="Podtytuł 2"/>
          <p:cNvSpPr txBox="1">
            <a:spLocks/>
          </p:cNvSpPr>
          <p:nvPr userDrawn="1"/>
        </p:nvSpPr>
        <p:spPr>
          <a:xfrm>
            <a:off x="6380584" y="6648425"/>
            <a:ext cx="2759077" cy="263149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http://www.snep.edu.pl/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F3502-13C9-42A4-8F09-2AE2531598A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BFA21-F609-45F2-A1BD-42BC0046774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D9443-6193-41D2-8EA9-A098377718E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760BE-6432-4272-BA0E-919FC730130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8B809-113E-488C-A2F2-E97D6E03E49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B078D-AF57-4737-891B-A30D9BEEE93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0A3A1-FC7B-4321-B7CC-CF4CEE21576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16BC3-C5D7-4A14-B4F8-3859E2A8C88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2F6F-0FE9-41FC-8100-728D74E3224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2F333-8B8C-4BF1-A2E5-51337EEF71C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l-PL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7" name="Prostokąt 16"/>
          <p:cNvSpPr/>
          <p:nvPr userDrawn="1"/>
        </p:nvSpPr>
        <p:spPr>
          <a:xfrm>
            <a:off x="0" y="6397200"/>
            <a:ext cx="9144000" cy="460800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35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987B0B57-4ACF-4A91-92DE-34C25E51E0E4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18" name="Podtytuł 2"/>
          <p:cNvSpPr txBox="1">
            <a:spLocks/>
          </p:cNvSpPr>
          <p:nvPr userDrawn="1"/>
        </p:nvSpPr>
        <p:spPr>
          <a:xfrm>
            <a:off x="6228184" y="6496025"/>
            <a:ext cx="2759077" cy="263149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http://www.snep.edu.pl/</a:t>
            </a:r>
          </a:p>
        </p:txBody>
      </p:sp>
      <p:pic>
        <p:nvPicPr>
          <p:cNvPr id="19" name="Obraz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871" y="398463"/>
            <a:ext cx="1379538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ezuprzedzen.org/" TargetMode="External"/><Relationship Id="rId3" Type="http://schemas.openxmlformats.org/officeDocument/2006/relationships/hyperlink" Target="http://www.gender.pl/" TargetMode="External"/><Relationship Id="rId7" Type="http://schemas.openxmlformats.org/officeDocument/2006/relationships/hyperlink" Target="http://www.haus.pl/" TargetMode="External"/><Relationship Id="rId2" Type="http://schemas.openxmlformats.org/officeDocument/2006/relationships/hyperlink" Target="http://www.wstronedziewczat.org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eminoteka.pl/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wendo.org.pl/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www.ponton.org.pl/" TargetMode="External"/><Relationship Id="rId9" Type="http://schemas.openxmlformats.org/officeDocument/2006/relationships/hyperlink" Target="http://www.crisisintervention.free.ngo.pl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Równość szans kobiet i mężczyzn</a:t>
            </a: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18880" cy="1822450"/>
          </a:xfrm>
        </p:spPr>
        <p:txBody>
          <a:bodyPr/>
          <a:lstStyle/>
          <a:p>
            <a:r>
              <a:rPr lang="pl-PL" sz="2400" dirty="0"/>
              <a:t>Katowice, marzec 2019 r.</a:t>
            </a:r>
            <a:endParaRPr lang="en-US" sz="2400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5652120" y="332656"/>
            <a:ext cx="3240360" cy="10801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Dyskryminacja pośrednia </a:t>
            </a:r>
            <a:br>
              <a:rPr lang="pl-PL" dirty="0"/>
            </a:br>
            <a:r>
              <a:rPr lang="pl-PL" dirty="0"/>
              <a:t>– Kodeks Pracy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pl-PL"/>
              <a:t>Zachodzi, kiedy na skutek pozornie neutralnego postanowienia, kryterium lub podjętego działania konkretna grupa pracowników zostaje poszkodowana, a przyczyną jest fakt przynależenia do grupy społecznej, chronionej na gruncie Kodeksu pracy (np. kobiety, mężczyźni, osoby niepełnosprawne, wyznawcy określonej religii itd.)</a:t>
            </a:r>
            <a:endParaRPr lang="pl-PL" sz="32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Molestowanie seksualne </a:t>
            </a:r>
            <a:br>
              <a:rPr lang="pl-PL" dirty="0"/>
            </a:br>
            <a:r>
              <a:rPr lang="pl-PL" dirty="0"/>
              <a:t>– Kodeks Pracy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pl-PL" sz="2200" dirty="0"/>
              <a:t>forma dyskryminacji ze względu na płeć</a:t>
            </a:r>
          </a:p>
          <a:p>
            <a:pPr algn="just">
              <a:lnSpc>
                <a:spcPct val="80000"/>
              </a:lnSpc>
            </a:pPr>
            <a:r>
              <a:rPr lang="pl-PL" sz="2200" dirty="0"/>
              <a:t>zachowanie o charakterze seksualnym lub odnoszące się do płci pracownika, którego celem lub skutkiem jest naruszenie godności lub poniżenie albo upokorzenie pracownika</a:t>
            </a:r>
          </a:p>
          <a:p>
            <a:pPr algn="just">
              <a:lnSpc>
                <a:spcPct val="80000"/>
              </a:lnSpc>
            </a:pPr>
            <a:r>
              <a:rPr lang="pl-PL" sz="2200" dirty="0"/>
              <a:t>stworzenie zastraszającej, wrogiej, poniżającej, upokarzającej lub uwłaczającej atmosfery</a:t>
            </a:r>
          </a:p>
          <a:p>
            <a:pPr algn="just">
              <a:lnSpc>
                <a:spcPct val="80000"/>
              </a:lnSpc>
            </a:pPr>
            <a:r>
              <a:rPr lang="pl-PL" sz="2200" dirty="0"/>
              <a:t>na zachowanie to mogą się składać fizyczne, werbalne</a:t>
            </a:r>
            <a:br>
              <a:rPr lang="pl-PL" sz="2200" dirty="0"/>
            </a:br>
            <a:r>
              <a:rPr lang="pl-PL" sz="2200" dirty="0"/>
              <a:t>lub pozawerbalne elementy</a:t>
            </a:r>
          </a:p>
          <a:p>
            <a:pPr algn="just">
              <a:lnSpc>
                <a:spcPct val="80000"/>
              </a:lnSpc>
            </a:pPr>
            <a:r>
              <a:rPr lang="pl-PL" sz="2200" dirty="0"/>
              <a:t>warunkiem stwierdzenia, że doszło do molestowania, jest wyrażony sprzeciw osoby molestowanej</a:t>
            </a:r>
          </a:p>
          <a:p>
            <a:pPr>
              <a:buFont typeface="Wingdings" pitchFamily="2" charset="2"/>
              <a:buNone/>
            </a:pPr>
            <a:endParaRPr lang="en-US" sz="2200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Obszar dyskryminacji - edukacja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Pct val="120000"/>
              <a:buFontTx/>
              <a:buChar char="•"/>
            </a:pPr>
            <a:r>
              <a:rPr lang="pl-PL" sz="2400" b="1" dirty="0"/>
              <a:t>stereotypowa zawartość podręczników </a:t>
            </a:r>
            <a:r>
              <a:rPr lang="pl-PL" sz="2400" dirty="0"/>
              <a:t>– dziewczynki bierne chłopcy aktywni, jeden model rodziny, brak informacji o przemocy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Pct val="120000"/>
              <a:buFontTx/>
              <a:buChar char="•"/>
            </a:pPr>
            <a:endParaRPr lang="pl-PL" sz="2400" dirty="0"/>
          </a:p>
          <a:p>
            <a:pPr algn="just">
              <a:lnSpc>
                <a:spcPct val="80000"/>
              </a:lnSpc>
              <a:spcBef>
                <a:spcPts val="600"/>
              </a:spcBef>
              <a:buSzPct val="120000"/>
              <a:buFontTx/>
              <a:buChar char="•"/>
            </a:pPr>
            <a:r>
              <a:rPr lang="pl-PL" sz="2400" b="1" dirty="0"/>
              <a:t>stereotypowe postawy nauczycieli </a:t>
            </a:r>
            <a:r>
              <a:rPr lang="pl-PL" sz="2400" dirty="0"/>
              <a:t>– mała wiedza o </a:t>
            </a:r>
            <a:r>
              <a:rPr lang="pl-PL" sz="2400" i="1" dirty="0" err="1"/>
              <a:t>gender</a:t>
            </a:r>
            <a:endParaRPr lang="pl-PL" sz="2400" i="1" dirty="0"/>
          </a:p>
          <a:p>
            <a:pPr algn="just">
              <a:lnSpc>
                <a:spcPct val="80000"/>
              </a:lnSpc>
              <a:spcBef>
                <a:spcPts val="600"/>
              </a:spcBef>
              <a:buSzPct val="120000"/>
              <a:buFontTx/>
              <a:buChar char="•"/>
            </a:pPr>
            <a:endParaRPr lang="pl-PL" sz="2400" dirty="0"/>
          </a:p>
          <a:p>
            <a:pPr algn="just">
              <a:lnSpc>
                <a:spcPct val="80000"/>
              </a:lnSpc>
              <a:spcBef>
                <a:spcPts val="600"/>
              </a:spcBef>
              <a:buSzPct val="120000"/>
              <a:buFontTx/>
              <a:buChar char="•"/>
            </a:pPr>
            <a:r>
              <a:rPr lang="pl-PL" sz="2400" b="1" dirty="0"/>
              <a:t>struktura szkolnictwa </a:t>
            </a:r>
            <a:r>
              <a:rPr lang="pl-PL" sz="2400" dirty="0"/>
              <a:t>– feminizacja sektora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Pct val="120000"/>
              <a:buFontTx/>
              <a:buChar char="•"/>
            </a:pPr>
            <a:endParaRPr lang="pl-PL" sz="2400" dirty="0"/>
          </a:p>
          <a:p>
            <a:pPr algn="just">
              <a:lnSpc>
                <a:spcPct val="80000"/>
              </a:lnSpc>
              <a:spcBef>
                <a:spcPts val="600"/>
              </a:spcBef>
              <a:buSzPct val="120000"/>
              <a:buFontTx/>
              <a:buChar char="•"/>
            </a:pPr>
            <a:r>
              <a:rPr lang="pl-PL" sz="2400" b="1" dirty="0"/>
              <a:t>„Szklany sufit” </a:t>
            </a:r>
            <a:r>
              <a:rPr lang="pl-PL" sz="2400" dirty="0"/>
              <a:t>– im wyższy szczebel edukacji tym mniej kobiet u władzy.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 bwMode="auto">
          <a:xfrm>
            <a:off x="7316688" y="4850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 bwMode="auto">
          <a:xfrm>
            <a:off x="7469088" y="6374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>
                <a:solidFill>
                  <a:schemeClr val="tx1"/>
                </a:solidFill>
              </a:rPr>
              <a:t>Zatrudnienie w szkołach</a:t>
            </a:r>
            <a:endParaRPr lang="en-US" sz="2800">
              <a:solidFill>
                <a:schemeClr val="tx1"/>
              </a:solidFill>
            </a:endParaRPr>
          </a:p>
        </p:txBody>
      </p:sp>
      <p:graphicFrame>
        <p:nvGraphicFramePr>
          <p:cNvPr id="117763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074738" y="2362200"/>
          <a:ext cx="7678737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ykres" r:id="rId3" imgW="7200000" imgH="3971160" progId="MSGraph.Chart.8">
                  <p:embed followColorScheme="full"/>
                </p:oleObj>
              </mc:Choice>
              <mc:Fallback>
                <p:oleObj name="Wykres" r:id="rId3" imgW="7200000" imgH="3971160" progId="MSGraph.Chart.8">
                  <p:embed followColorScheme="full"/>
                  <p:pic>
                    <p:nvPicPr>
                      <p:cNvPr id="117763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362200"/>
                        <a:ext cx="7678737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>
                <a:solidFill>
                  <a:schemeClr val="tx1"/>
                </a:solidFill>
              </a:rPr>
              <a:t>Stanowiska kierownicze</a:t>
            </a:r>
            <a:br>
              <a:rPr lang="pl-PL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</p:txBody>
      </p:sp>
      <p:graphicFrame>
        <p:nvGraphicFramePr>
          <p:cNvPr id="118787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074738" y="2362200"/>
          <a:ext cx="7678737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ykres" r:id="rId3" imgW="7200000" imgH="3971160" progId="MSGraph.Chart.8">
                  <p:embed followColorScheme="full"/>
                </p:oleObj>
              </mc:Choice>
              <mc:Fallback>
                <p:oleObj name="Wykres" r:id="rId3" imgW="7200000" imgH="3971160" progId="MSGraph.Chart.8">
                  <p:embed followColorScheme="full"/>
                  <p:pic>
                    <p:nvPicPr>
                      <p:cNvPr id="118787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362200"/>
                        <a:ext cx="7678737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Obszary dyskryminacji </a:t>
            </a:r>
            <a:br>
              <a:rPr lang="pl-PL" dirty="0"/>
            </a:br>
            <a:r>
              <a:rPr lang="pl-PL" dirty="0"/>
              <a:t>– rynek pracy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200"/>
              </a:spcBef>
              <a:buSzPct val="120000"/>
            </a:pPr>
            <a:r>
              <a:rPr lang="pl-PL" sz="2000" b="1"/>
              <a:t>segregacja pozioma – </a:t>
            </a:r>
            <a:r>
              <a:rPr lang="pl-PL" sz="2000"/>
              <a:t>niski prestiż sektorów sfeminizowanych</a:t>
            </a:r>
          </a:p>
          <a:p>
            <a:pPr algn="just">
              <a:spcBef>
                <a:spcPts val="200"/>
              </a:spcBef>
              <a:buSzPct val="120000"/>
            </a:pPr>
            <a:r>
              <a:rPr lang="pl-PL" sz="2000" b="1"/>
              <a:t>segregacja pionowa – „szklane zjawiska” </a:t>
            </a:r>
            <a:r>
              <a:rPr lang="pl-PL" sz="2000"/>
              <a:t>– im wyższy szczebel, tym mniej kobiet</a:t>
            </a:r>
          </a:p>
          <a:p>
            <a:pPr algn="just">
              <a:spcBef>
                <a:spcPts val="200"/>
              </a:spcBef>
              <a:buSzPct val="120000"/>
            </a:pPr>
            <a:r>
              <a:rPr lang="pl-PL" sz="2000" b="1"/>
              <a:t>stereotypy płci  </a:t>
            </a:r>
            <a:r>
              <a:rPr lang="pl-PL" sz="2000"/>
              <a:t>– postrzeganie kobiet jako mniej dyspozycyjnych i gorszych pracowników</a:t>
            </a:r>
          </a:p>
          <a:p>
            <a:pPr algn="just">
              <a:spcBef>
                <a:spcPts val="200"/>
              </a:spcBef>
              <a:buSzPct val="120000"/>
            </a:pPr>
            <a:r>
              <a:rPr lang="pl-PL" sz="2000" b="1"/>
              <a:t>różnice w wynagrodzeniach </a:t>
            </a:r>
            <a:r>
              <a:rPr lang="pl-PL" sz="2000"/>
              <a:t>– ok. 20% na tym samym stanowisku</a:t>
            </a:r>
          </a:p>
          <a:p>
            <a:pPr algn="just">
              <a:spcBef>
                <a:spcPts val="200"/>
              </a:spcBef>
              <a:buSzPct val="120000"/>
            </a:pPr>
            <a:r>
              <a:rPr lang="pl-PL" sz="2000" b="1"/>
              <a:t>nieodpłatna praca kobiet </a:t>
            </a:r>
            <a:r>
              <a:rPr lang="pl-PL" sz="2000"/>
              <a:t>– małe zaangażowanie mężczyzn</a:t>
            </a:r>
            <a:br>
              <a:rPr lang="pl-PL" sz="2000"/>
            </a:br>
            <a:r>
              <a:rPr lang="pl-PL" sz="2000"/>
              <a:t>w obowiązki domowe</a:t>
            </a:r>
          </a:p>
          <a:p>
            <a:pPr algn="just">
              <a:spcBef>
                <a:spcPts val="200"/>
              </a:spcBef>
              <a:buSzPct val="120000"/>
            </a:pPr>
            <a:r>
              <a:rPr lang="pl-PL" sz="2000" b="1"/>
              <a:t>trudności w godzeniu życia zawodowego z prywatnym</a:t>
            </a:r>
            <a:endParaRPr lang="pl-PL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Rynek pracy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 dirty="0"/>
              <a:t>W</a:t>
            </a:r>
            <a:r>
              <a:rPr lang="en-US" sz="2400" b="1" dirty="0"/>
              <a:t> </a:t>
            </a:r>
            <a:r>
              <a:rPr lang="en-US" sz="2400" b="1" dirty="0" err="1"/>
              <a:t>Polsce</a:t>
            </a:r>
            <a:r>
              <a:rPr lang="en-US" sz="2400" b="1" dirty="0"/>
              <a:t> </a:t>
            </a:r>
            <a:r>
              <a:rPr lang="en-US" sz="2400" b="1" dirty="0" err="1"/>
              <a:t>występuje</a:t>
            </a:r>
            <a:r>
              <a:rPr lang="en-US" sz="2400" b="1" dirty="0"/>
              <a:t> </a:t>
            </a:r>
            <a:r>
              <a:rPr lang="en-US" sz="2400" b="1" dirty="0" err="1"/>
              <a:t>wyraźna</a:t>
            </a:r>
            <a:r>
              <a:rPr lang="en-US" sz="2400" b="1" dirty="0"/>
              <a:t> </a:t>
            </a:r>
            <a:r>
              <a:rPr lang="en-US" sz="2400" b="1" dirty="0" err="1"/>
              <a:t>dysproporcja</a:t>
            </a:r>
            <a:r>
              <a:rPr lang="en-US" sz="2400" b="1" dirty="0"/>
              <a:t> (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niekorzyść</a:t>
            </a:r>
            <a:r>
              <a:rPr lang="en-US" sz="2400" b="1" dirty="0"/>
              <a:t> </a:t>
            </a:r>
            <a:r>
              <a:rPr lang="en-US" sz="2400" b="1" dirty="0" err="1"/>
              <a:t>Polek</a:t>
            </a:r>
            <a:r>
              <a:rPr lang="en-US" sz="2400" b="1" dirty="0"/>
              <a:t>) w </a:t>
            </a:r>
            <a:r>
              <a:rPr lang="en-US" sz="2400" b="1" dirty="0" err="1"/>
              <a:t>liczbie</a:t>
            </a:r>
            <a:r>
              <a:rPr lang="en-US" sz="2400" b="1" dirty="0"/>
              <a:t> </a:t>
            </a:r>
            <a:r>
              <a:rPr lang="en-US" sz="2400" b="1" dirty="0" err="1"/>
              <a:t>kobiet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 </a:t>
            </a:r>
            <a:r>
              <a:rPr lang="en-US" sz="2400" b="1" dirty="0" err="1"/>
              <a:t>mężczyzn</a:t>
            </a:r>
            <a:r>
              <a:rPr lang="en-US" sz="2400" b="1" dirty="0"/>
              <a:t> </a:t>
            </a:r>
            <a:r>
              <a:rPr lang="en-US" sz="2400" b="1" dirty="0" err="1"/>
              <a:t>wynagradzanych</a:t>
            </a:r>
            <a:r>
              <a:rPr lang="en-US" sz="2400" b="1" dirty="0"/>
              <a:t> w </a:t>
            </a:r>
            <a:r>
              <a:rPr lang="en-US" sz="2400" b="1" dirty="0" err="1"/>
              <a:t>poszczególnych</a:t>
            </a:r>
            <a:r>
              <a:rPr lang="en-US" sz="2400" b="1" dirty="0"/>
              <a:t> </a:t>
            </a:r>
            <a:r>
              <a:rPr lang="en-US" sz="2400" b="1" dirty="0" err="1"/>
              <a:t>przedziałach</a:t>
            </a:r>
            <a:r>
              <a:rPr lang="en-US" sz="2400" b="1" dirty="0"/>
              <a:t> </a:t>
            </a:r>
            <a:r>
              <a:rPr lang="en-US" sz="2400" b="1" dirty="0" err="1"/>
              <a:t>płacowych</a:t>
            </a:r>
            <a:r>
              <a:rPr lang="en-US" sz="2400" b="1" dirty="0"/>
              <a:t>. </a:t>
            </a:r>
            <a:endParaRPr lang="pl-PL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35% </a:t>
            </a:r>
            <a:r>
              <a:rPr lang="en-US" sz="2400" b="1" dirty="0" err="1"/>
              <a:t>Polek</a:t>
            </a:r>
            <a:r>
              <a:rPr lang="en-US" sz="2400" b="1" dirty="0"/>
              <a:t> </a:t>
            </a:r>
            <a:r>
              <a:rPr lang="en-US" sz="2400" b="1" dirty="0" err="1"/>
              <a:t>zarabia</a:t>
            </a:r>
            <a:r>
              <a:rPr lang="en-US" sz="2400" b="1" dirty="0"/>
              <a:t> </a:t>
            </a:r>
            <a:r>
              <a:rPr lang="en-US" sz="2400" b="1" dirty="0" err="1"/>
              <a:t>poniżej</a:t>
            </a:r>
            <a:r>
              <a:rPr lang="en-US" sz="2400" b="1" dirty="0"/>
              <a:t> </a:t>
            </a:r>
            <a:r>
              <a:rPr lang="pl-PL" sz="2400" b="1" dirty="0"/>
              <a:t>300</a:t>
            </a:r>
            <a:r>
              <a:rPr lang="en-US" sz="2400" b="1" dirty="0"/>
              <a:t>0 PLN, </a:t>
            </a:r>
            <a:r>
              <a:rPr lang="en-US" sz="2400" b="1" dirty="0" err="1"/>
              <a:t>podczas</a:t>
            </a:r>
            <a:r>
              <a:rPr lang="en-US" sz="2400" b="1" dirty="0"/>
              <a:t> </a:t>
            </a:r>
            <a:r>
              <a:rPr lang="en-US" sz="2400" b="1" dirty="0" err="1"/>
              <a:t>gdy</a:t>
            </a:r>
            <a:r>
              <a:rPr lang="en-US" sz="2400" b="1" dirty="0"/>
              <a:t> </a:t>
            </a:r>
            <a:r>
              <a:rPr lang="en-US" sz="2400" b="1" dirty="0" err="1"/>
              <a:t>tak</a:t>
            </a:r>
            <a:r>
              <a:rPr lang="en-US" sz="2400" b="1" dirty="0"/>
              <a:t> </a:t>
            </a:r>
            <a:r>
              <a:rPr lang="en-US" sz="2400" b="1" dirty="0" err="1"/>
              <a:t>wynagradzanych</a:t>
            </a:r>
            <a:r>
              <a:rPr lang="en-US" sz="2400" b="1" dirty="0"/>
              <a:t> jest 20% </a:t>
            </a:r>
            <a:r>
              <a:rPr lang="en-US" sz="2400" b="1" dirty="0" err="1"/>
              <a:t>panów</a:t>
            </a:r>
            <a:r>
              <a:rPr lang="en-US" sz="2400" b="1" dirty="0"/>
              <a:t>. </a:t>
            </a:r>
            <a:endParaRPr lang="pl-PL" sz="2400" b="1" dirty="0"/>
          </a:p>
          <a:p>
            <a:pPr>
              <a:lnSpc>
                <a:spcPct val="90000"/>
              </a:lnSpc>
            </a:pPr>
            <a:r>
              <a:rPr lang="en-US" sz="2400" b="1" dirty="0" err="1"/>
              <a:t>Duże</a:t>
            </a:r>
            <a:r>
              <a:rPr lang="en-US" sz="2400" b="1" dirty="0"/>
              <a:t> </a:t>
            </a:r>
            <a:r>
              <a:rPr lang="en-US" sz="2400" b="1" dirty="0" err="1"/>
              <a:t>różnice</a:t>
            </a:r>
            <a:r>
              <a:rPr lang="en-US" sz="2400" b="1" dirty="0"/>
              <a:t> </a:t>
            </a:r>
            <a:r>
              <a:rPr lang="en-US" sz="2400" b="1" dirty="0" err="1"/>
              <a:t>występują</a:t>
            </a:r>
            <a:r>
              <a:rPr lang="en-US" sz="2400" b="1" dirty="0"/>
              <a:t> </a:t>
            </a:r>
            <a:r>
              <a:rPr lang="en-US" sz="2400" b="1" dirty="0" err="1"/>
              <a:t>również</a:t>
            </a:r>
            <a:r>
              <a:rPr lang="en-US" sz="2400" b="1" dirty="0"/>
              <a:t> </a:t>
            </a:r>
            <a:r>
              <a:rPr lang="en-US" sz="2400" b="1" dirty="0" err="1"/>
              <a:t>wśród</a:t>
            </a:r>
            <a:r>
              <a:rPr lang="en-US" sz="2400" b="1" dirty="0"/>
              <a:t> </a:t>
            </a:r>
            <a:r>
              <a:rPr lang="en-US" sz="2400" b="1" dirty="0" err="1"/>
              <a:t>najlepiej</a:t>
            </a:r>
            <a:r>
              <a:rPr lang="en-US" sz="2400" b="1" dirty="0"/>
              <a:t> </a:t>
            </a:r>
            <a:r>
              <a:rPr lang="en-US" sz="2400" b="1" dirty="0" err="1"/>
              <a:t>zarabiających</a:t>
            </a:r>
            <a:r>
              <a:rPr lang="en-US" sz="2400" b="1" dirty="0"/>
              <a:t> </a:t>
            </a:r>
            <a:r>
              <a:rPr lang="en-US" sz="2400" b="1" dirty="0" err="1"/>
              <a:t>Polaków</a:t>
            </a:r>
            <a:r>
              <a:rPr lang="en-US" sz="2400" b="1" dirty="0"/>
              <a:t>. </a:t>
            </a:r>
            <a:endParaRPr lang="pl-PL" sz="2400" b="1" dirty="0"/>
          </a:p>
          <a:p>
            <a:pPr>
              <a:lnSpc>
                <a:spcPct val="90000"/>
              </a:lnSpc>
            </a:pPr>
            <a:r>
              <a:rPr lang="en-US" sz="2400" b="1" dirty="0" err="1"/>
              <a:t>Powyżej</a:t>
            </a:r>
            <a:r>
              <a:rPr lang="en-US" sz="2400" b="1" dirty="0"/>
              <a:t> 8 000 PLN </a:t>
            </a:r>
            <a:r>
              <a:rPr lang="en-US" sz="2400" b="1" dirty="0" err="1"/>
              <a:t>wynagradzanych</a:t>
            </a:r>
            <a:r>
              <a:rPr lang="en-US" sz="2400" b="1" dirty="0"/>
              <a:t> jest 15% </a:t>
            </a:r>
            <a:r>
              <a:rPr lang="en-US" sz="2400" b="1" dirty="0" err="1"/>
              <a:t>mężczyzn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 </a:t>
            </a:r>
            <a:r>
              <a:rPr lang="en-US" sz="2400" b="1" dirty="0" err="1"/>
              <a:t>tylko</a:t>
            </a:r>
            <a:r>
              <a:rPr lang="en-US" sz="2400" b="1" dirty="0"/>
              <a:t> 8% </a:t>
            </a:r>
            <a:r>
              <a:rPr lang="en-US" sz="2400" b="1" dirty="0" err="1"/>
              <a:t>kobiet</a:t>
            </a:r>
            <a:r>
              <a:rPr lang="en-US" sz="2400" b="1" dirty="0"/>
              <a:t>. </a:t>
            </a:r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Rynek pracy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 dirty="0"/>
              <a:t>W</a:t>
            </a:r>
            <a:r>
              <a:rPr lang="en-US" sz="2400" b="1" dirty="0" err="1"/>
              <a:t>ięcej</a:t>
            </a:r>
            <a:r>
              <a:rPr lang="en-US" sz="2400" b="1" dirty="0"/>
              <a:t> </a:t>
            </a:r>
            <a:r>
              <a:rPr lang="en-US" sz="2400" b="1" dirty="0" err="1"/>
              <a:t>niż</a:t>
            </a:r>
            <a:r>
              <a:rPr lang="en-US" sz="2400" b="1" dirty="0"/>
              <a:t> 20 000 PLN </a:t>
            </a:r>
            <a:r>
              <a:rPr lang="en-US" sz="2400" b="1" dirty="0" err="1"/>
              <a:t>zarabia</a:t>
            </a:r>
            <a:r>
              <a:rPr lang="en-US" sz="2400" b="1" dirty="0"/>
              <a:t> 2% </a:t>
            </a:r>
            <a:r>
              <a:rPr lang="pl-PL" sz="2400" b="1" dirty="0"/>
              <a:t>mężczyzn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/>
              <a:t> </a:t>
            </a:r>
            <a:r>
              <a:rPr lang="en-US" sz="2400" b="1" dirty="0" err="1"/>
              <a:t>jedynie</a:t>
            </a:r>
            <a:r>
              <a:rPr lang="en-US" sz="2400" b="1" dirty="0"/>
              <a:t> 0,8% </a:t>
            </a:r>
            <a:r>
              <a:rPr lang="pl-PL" sz="2400" b="1" dirty="0"/>
              <a:t>kobiet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/>
              <a:t> </a:t>
            </a:r>
            <a:endParaRPr lang="pl-PL" sz="2400" b="1" dirty="0"/>
          </a:p>
          <a:p>
            <a:pPr>
              <a:lnSpc>
                <a:spcPct val="90000"/>
              </a:lnSpc>
            </a:pPr>
            <a:r>
              <a:rPr lang="en-US" sz="2400" b="1" dirty="0" err="1"/>
              <a:t>Kobiety</a:t>
            </a:r>
            <a:r>
              <a:rPr lang="en-US" sz="2400" b="1" dirty="0"/>
              <a:t> w </a:t>
            </a:r>
            <a:r>
              <a:rPr lang="en-US" sz="2400" b="1" dirty="0" err="1"/>
              <a:t>Polsce</a:t>
            </a:r>
            <a:r>
              <a:rPr lang="en-US" sz="2400" b="1" dirty="0"/>
              <a:t> </a:t>
            </a:r>
            <a:r>
              <a:rPr lang="en-US" sz="2400" b="1" dirty="0" err="1"/>
              <a:t>zarabiają</a:t>
            </a:r>
            <a:r>
              <a:rPr lang="en-US" sz="2400" b="1" dirty="0"/>
              <a:t> </a:t>
            </a:r>
            <a:r>
              <a:rPr lang="en-US" sz="2400" b="1" dirty="0" err="1"/>
              <a:t>mniej</a:t>
            </a:r>
            <a:r>
              <a:rPr lang="en-US" sz="2400" b="1" dirty="0"/>
              <a:t> </a:t>
            </a:r>
            <a:r>
              <a:rPr lang="en-US" sz="2400" b="1" dirty="0" err="1"/>
              <a:t>niezależnie</a:t>
            </a:r>
            <a:r>
              <a:rPr lang="en-US" sz="2400" b="1" dirty="0"/>
              <a:t> </a:t>
            </a:r>
            <a:r>
              <a:rPr lang="en-US" sz="2400" b="1" dirty="0" err="1"/>
              <a:t>od</a:t>
            </a:r>
            <a:r>
              <a:rPr lang="en-US" sz="2400" b="1" dirty="0"/>
              <a:t> </a:t>
            </a:r>
            <a:r>
              <a:rPr lang="en-US" sz="2400" b="1" dirty="0" err="1"/>
              <a:t>zajmowanego</a:t>
            </a:r>
            <a:r>
              <a:rPr lang="en-US" sz="2400" b="1" dirty="0"/>
              <a:t> </a:t>
            </a:r>
            <a:r>
              <a:rPr lang="en-US" sz="2400" b="1" dirty="0" err="1"/>
              <a:t>stanowiska</a:t>
            </a:r>
            <a:endParaRPr lang="pl-PL" sz="2400" b="1" dirty="0"/>
          </a:p>
          <a:p>
            <a:pPr>
              <a:lnSpc>
                <a:spcPct val="90000"/>
              </a:lnSpc>
              <a:buNone/>
            </a:pPr>
            <a:r>
              <a:rPr lang="en-US" sz="2400" b="1" dirty="0"/>
              <a:t> </a:t>
            </a:r>
            <a:endParaRPr lang="pl-PL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Na </a:t>
            </a:r>
            <a:r>
              <a:rPr lang="en-US" sz="2400" b="1" dirty="0" err="1"/>
              <a:t>najwyższym</a:t>
            </a:r>
            <a:r>
              <a:rPr lang="en-US" sz="2400" b="1" dirty="0"/>
              <a:t> </a:t>
            </a:r>
            <a:r>
              <a:rPr lang="en-US" sz="2400" b="1" dirty="0" err="1"/>
              <a:t>szczeblu</a:t>
            </a:r>
            <a:r>
              <a:rPr lang="en-US" sz="2400" b="1" dirty="0"/>
              <a:t> </a:t>
            </a:r>
            <a:r>
              <a:rPr lang="en-US" sz="2400" b="1" dirty="0" err="1"/>
              <a:t>zarządzania</a:t>
            </a:r>
            <a:r>
              <a:rPr lang="en-US" sz="2400" b="1" dirty="0"/>
              <a:t> </a:t>
            </a:r>
            <a:r>
              <a:rPr lang="en-US" sz="2400" b="1" dirty="0" err="1"/>
              <a:t>polscy</a:t>
            </a:r>
            <a:r>
              <a:rPr lang="en-US" sz="2400" b="1" dirty="0"/>
              <a:t> </a:t>
            </a:r>
            <a:r>
              <a:rPr lang="en-US" sz="2400" b="1" dirty="0" err="1"/>
              <a:t>mężczyźni</a:t>
            </a:r>
            <a:r>
              <a:rPr lang="en-US" sz="2400" b="1" dirty="0"/>
              <a:t> </a:t>
            </a:r>
            <a:r>
              <a:rPr lang="en-US" sz="2400" b="1" dirty="0" err="1"/>
              <a:t>zarabiają</a:t>
            </a:r>
            <a:r>
              <a:rPr lang="en-US" sz="2400" b="1" dirty="0"/>
              <a:t> o 67% </a:t>
            </a:r>
            <a:r>
              <a:rPr lang="en-US" sz="2400" b="1" dirty="0" err="1"/>
              <a:t>więcej</a:t>
            </a:r>
            <a:r>
              <a:rPr lang="en-US" sz="2400" b="1" dirty="0"/>
              <a:t> </a:t>
            </a:r>
            <a:r>
              <a:rPr lang="en-US" sz="2400" b="1" dirty="0" err="1"/>
              <a:t>niż</a:t>
            </a:r>
            <a:r>
              <a:rPr lang="en-US" sz="2400" b="1" dirty="0"/>
              <a:t> </a:t>
            </a:r>
            <a:r>
              <a:rPr lang="en-US" sz="2400" b="1" dirty="0" err="1"/>
              <a:t>kobiety</a:t>
            </a:r>
            <a:r>
              <a:rPr lang="en-US" sz="2400" b="1" dirty="0"/>
              <a:t>. </a:t>
            </a:r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MIT polityki równości płci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 3" pitchFamily="18" charset="2"/>
              <a:buNone/>
            </a:pPr>
            <a:r>
              <a:rPr lang="pl-PL" sz="2400" b="1" dirty="0">
                <a:solidFill>
                  <a:srgbClr val="D60093"/>
                </a:solidFill>
              </a:rPr>
              <a:t>Mit 1 </a:t>
            </a:r>
            <a:r>
              <a:rPr lang="pl-PL" sz="2400" dirty="0"/>
              <a:t>– Polityka równości ma doprowadzić do tego, żeby kobiety i mężczyźni stali się tacy sami. </a:t>
            </a: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l-PL" sz="2400" dirty="0"/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r>
              <a:rPr lang="pl-PL" sz="2400" b="1" dirty="0">
                <a:solidFill>
                  <a:srgbClr val="D60093"/>
                </a:solidFill>
              </a:rPr>
              <a:t>Mit 2 </a:t>
            </a:r>
            <a:r>
              <a:rPr lang="pl-PL" sz="2400" dirty="0"/>
              <a:t>– Polityka równości płci oznacza, że powinniśmy zawsze zachować parytet 50/</a:t>
            </a:r>
            <a:r>
              <a:rPr lang="pl-PL" sz="2400" dirty="0" err="1"/>
              <a:t>50</a:t>
            </a:r>
            <a:r>
              <a:rPr lang="pl-PL" sz="2400" dirty="0"/>
              <a:t>.</a:t>
            </a: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l-PL" sz="2400" dirty="0"/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r>
              <a:rPr lang="pl-PL" sz="2400" b="1" dirty="0">
                <a:solidFill>
                  <a:srgbClr val="D60093"/>
                </a:solidFill>
              </a:rPr>
              <a:t>Mit 3 </a:t>
            </a:r>
            <a:r>
              <a:rPr lang="pl-PL" sz="2400" dirty="0"/>
              <a:t>– Polityka równości płci jest dla kobiet, robiona przez kobiety (a właściwie feministki) i dyskryminuje mężczyzn.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Cele strategiczne równości płci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Char char="•"/>
            </a:pPr>
            <a:r>
              <a:rPr lang="pl-PL">
                <a:sym typeface="Wingdings" pitchFamily="2" charset="2"/>
              </a:rPr>
              <a:t>równy stopień niezależności ekonomicznej kobiet i mężczyzn</a:t>
            </a:r>
          </a:p>
          <a:p>
            <a:pPr algn="just">
              <a:buFontTx/>
              <a:buChar char="•"/>
            </a:pPr>
            <a:r>
              <a:rPr lang="pl-PL">
                <a:sym typeface="Wingdings" pitchFamily="2" charset="2"/>
              </a:rPr>
              <a:t>godzenie życia prywatnego i zawodowego</a:t>
            </a:r>
          </a:p>
          <a:p>
            <a:pPr algn="just">
              <a:buFontTx/>
              <a:buChar char="•"/>
            </a:pPr>
            <a:r>
              <a:rPr lang="pl-PL">
                <a:sym typeface="Wingdings" pitchFamily="2" charset="2"/>
              </a:rPr>
              <a:t>równe uczestnictwo w podejmowaniu decyzji</a:t>
            </a:r>
          </a:p>
          <a:p>
            <a:pPr algn="just">
              <a:buFontTx/>
              <a:buChar char="•"/>
            </a:pPr>
            <a:r>
              <a:rPr lang="pl-PL">
                <a:sym typeface="Wingdings" pitchFamily="2" charset="2"/>
              </a:rPr>
              <a:t>eliminowanie stereotypów związanych z płcią</a:t>
            </a:r>
          </a:p>
          <a:p>
            <a:pPr algn="just">
              <a:buFontTx/>
              <a:buChar char="•"/>
            </a:pPr>
            <a:r>
              <a:rPr lang="pl-PL">
                <a:sym typeface="Wingdings" pitchFamily="2" charset="2"/>
              </a:rPr>
              <a:t>propagowanie równości płci w stosunkach zewnętrznych oraz polityce rozwojowej</a:t>
            </a:r>
            <a:endParaRPr lang="pl-PL" sz="3200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/>
          </p:cNvSpPr>
          <p:nvPr/>
        </p:nvSpPr>
        <p:spPr bwMode="auto">
          <a:xfrm>
            <a:off x="107504" y="2420938"/>
            <a:ext cx="8895506" cy="3816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pl-PL" sz="4400" b="1" dirty="0">
                <a:latin typeface="Arial" pitchFamily="34" charset="0"/>
              </a:rPr>
              <a:t>    </a:t>
            </a:r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ZASADA RÓWNOŚCI SZANS</a:t>
            </a:r>
          </a:p>
          <a:p>
            <a:pPr algn="ctr">
              <a:lnSpc>
                <a:spcPct val="90000"/>
              </a:lnSpc>
            </a:pPr>
            <a:endParaRPr lang="pl-P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 projekcie</a:t>
            </a:r>
          </a:p>
          <a:p>
            <a:pPr algn="ctr">
              <a:lnSpc>
                <a:spcPct val="90000"/>
              </a:lnSpc>
            </a:pPr>
            <a:endParaRPr lang="pl-P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  Rozwijanie Potencjału Uczenia się</a:t>
            </a:r>
          </a:p>
          <a:p>
            <a:pPr algn="ctr">
              <a:lnSpc>
                <a:spcPct val="90000"/>
              </a:lnSpc>
            </a:pP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w Małych Wiejskich Szkołach</a:t>
            </a:r>
          </a:p>
        </p:txBody>
      </p:sp>
      <p:sp>
        <p:nvSpPr>
          <p:cNvPr id="3" name="Prostokąt 2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Ramy prawne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200" b="1"/>
              <a:t>Traktat  Amsterdamski</a:t>
            </a:r>
          </a:p>
          <a:p>
            <a:pPr lvl="1" algn="just"/>
            <a:r>
              <a:rPr lang="pl-PL" sz="2000" b="1"/>
              <a:t>Art. 2 </a:t>
            </a:r>
            <a:r>
              <a:rPr lang="pl-PL" sz="2000"/>
              <a:t>„Zadaniem Wspólnoty jest (…) popieranie równości mężczyzn i kobiet.”</a:t>
            </a:r>
            <a:endParaRPr lang="pl-PL" sz="2000" b="1"/>
          </a:p>
          <a:p>
            <a:pPr lvl="1" algn="just"/>
            <a:r>
              <a:rPr lang="pl-PL" sz="2000" b="1"/>
              <a:t>Art. 3 </a:t>
            </a:r>
            <a:r>
              <a:rPr lang="pl-PL" sz="2000"/>
              <a:t>„We wszystkich działaniach Wspólnota zmierza</a:t>
            </a:r>
            <a:br>
              <a:rPr lang="pl-PL" sz="2000"/>
            </a:br>
            <a:r>
              <a:rPr lang="pl-PL" sz="2000"/>
              <a:t>do zniesienia nierówności oraz wspierania równości mężczyzn</a:t>
            </a:r>
            <a:br>
              <a:rPr lang="pl-PL" sz="2000"/>
            </a:br>
            <a:r>
              <a:rPr lang="pl-PL" sz="2000"/>
              <a:t>i kobiet.”</a:t>
            </a:r>
            <a:endParaRPr lang="pl-PL" sz="2000" b="1"/>
          </a:p>
          <a:p>
            <a:pPr lvl="1" algn="just"/>
            <a:r>
              <a:rPr lang="pl-PL" sz="2000" b="1"/>
              <a:t>Art. 13 </a:t>
            </a:r>
            <a:r>
              <a:rPr lang="pl-PL" sz="2000"/>
              <a:t>„Rada (…) może podjąć środki niezbędne w celu zwalczania wszelkiej dyskryminacji ze względu na płeć, rasę lub pochodzenie etniczne, religię lub światopogląd, niepełnosprawność, wiek lub orientację seksualną”. 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Ramy prawne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b="1"/>
              <a:t>Traktat  Amsterdamski</a:t>
            </a:r>
            <a:endParaRPr lang="pl-PL" sz="2400"/>
          </a:p>
          <a:p>
            <a:pPr lvl="1" algn="just"/>
            <a:r>
              <a:rPr lang="pl-PL" sz="2000"/>
              <a:t>Art. 141 „W celu zapewnienia pełnej równości między mężczyznami i kobietami w życiu zawodowym zasada równości traktowania nie stanowi przeszkody dla Państwa Członkowskiego w utrzymaniu lub przyjmowaniu środków przewidujących specyficzne korzyści, zmierzające do ułatwienia wykonywania działalności zawodowej przez osoby płci niedostatecznie reprezentowanej bądź zapobiegania niekorzystnym sytuacjom w karierze zawodowej i ich kompensowania.”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260648"/>
            <a:ext cx="1584176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Ramy prawne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pl-PL" sz="2400" b="1"/>
              <a:t>Rozporządzenie Rady 1083/2006</a:t>
            </a:r>
            <a:br>
              <a:rPr lang="pl-PL" sz="2400" b="1"/>
            </a:br>
            <a:r>
              <a:rPr lang="pl-PL" sz="2400" b="1"/>
              <a:t>Europejski Fundusz Rozwoju Regionalnego</a:t>
            </a:r>
            <a:br>
              <a:rPr lang="pl-PL" sz="2400" b="1"/>
            </a:br>
            <a:r>
              <a:rPr lang="pl-PL" sz="2400" b="1"/>
              <a:t>Europejski Fundusz Społeczny i Fundusz Spójności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pl-PL" sz="2000" b="1"/>
              <a:t>Art. 16 Równość między mężczyznami i kobietami</a:t>
            </a:r>
            <a:br>
              <a:rPr lang="pl-PL" sz="2000" b="1"/>
            </a:br>
            <a:r>
              <a:rPr lang="pl-PL" sz="2000" b="1"/>
              <a:t>i niedyskryminacja</a:t>
            </a:r>
            <a:br>
              <a:rPr lang="pl-PL" sz="2000" b="1"/>
            </a:br>
            <a:r>
              <a:rPr lang="pl-PL" sz="2000" b="1"/>
              <a:t>„</a:t>
            </a:r>
            <a:r>
              <a:rPr lang="pl-PL" sz="2000"/>
              <a:t>Państwa członkowskie i Komisja zapewniają </a:t>
            </a:r>
            <a:r>
              <a:rPr lang="pl-PL" sz="2000" b="1"/>
              <a:t>wsparcie zasady równości mężczyzn i kobiet </a:t>
            </a:r>
            <a:r>
              <a:rPr lang="pl-PL" sz="2000"/>
              <a:t>oraz uwzględniania problematyki płci na poszczególnych etapach wdrażania funduszy.”</a:t>
            </a:r>
            <a:endParaRPr lang="pl-PL" sz="2000" b="1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Ramy prawne dla zasady równości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pl-PL" sz="2000" b="1"/>
              <a:t>Rozporządzenie Rady i Parlamentu Europejskiego 1081/2006 </a:t>
            </a:r>
            <a:br>
              <a:rPr lang="pl-PL" sz="2000" b="1"/>
            </a:br>
            <a:r>
              <a:rPr lang="pl-PL" sz="2000" b="1"/>
              <a:t>Europejski Fundusz Społeczny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pl-PL" sz="1700" b="1"/>
              <a:t>--  Art. 2 Zadania</a:t>
            </a:r>
            <a:br>
              <a:rPr lang="pl-PL" sz="1700" b="1"/>
            </a:br>
            <a:r>
              <a:rPr lang="pl-PL" sz="1800"/>
              <a:t>„EFS uwzględnia priorytety i cele Wspólnoty w dziedzinach (…) wspierania </a:t>
            </a:r>
            <a:r>
              <a:rPr lang="pl-PL" sz="1800" b="1"/>
              <a:t>równości kobiet i mężczyzn i niedyskryminacji</a:t>
            </a:r>
            <a:r>
              <a:rPr lang="pl-PL" sz="1800"/>
              <a:t>”</a:t>
            </a:r>
          </a:p>
          <a:p>
            <a:pPr lvl="1">
              <a:lnSpc>
                <a:spcPct val="80000"/>
              </a:lnSpc>
            </a:pPr>
            <a:r>
              <a:rPr lang="pl-PL" sz="1800" b="1"/>
              <a:t>Art. 3 Zakres pomocy</a:t>
            </a:r>
          </a:p>
          <a:p>
            <a:pPr lvl="1" algn="just">
              <a:lnSpc>
                <a:spcPct val="80000"/>
              </a:lnSpc>
              <a:buFontTx/>
              <a:buNone/>
            </a:pPr>
            <a:r>
              <a:rPr lang="pl-PL" sz="1800" b="1"/>
              <a:t>	„</a:t>
            </a:r>
            <a:r>
              <a:rPr lang="pl-PL" sz="1800"/>
              <a:t>EFS wspiera działania (…) poprzez promowanie włączania </a:t>
            </a:r>
            <a:br>
              <a:rPr lang="pl-PL" sz="1800"/>
            </a:br>
            <a:r>
              <a:rPr lang="pl-PL" sz="1800"/>
              <a:t>do głównego nurtu polityki oraz podejmowania konkretnych działań mających na celu </a:t>
            </a:r>
            <a:r>
              <a:rPr lang="pl-PL" sz="1800" b="1"/>
              <a:t>poprawę dostępu do zatrudnienia, zwiększanie trwałego uczestnictwa kobiet w zatrudnieniu i rozwoju ich kariery oraz zmniejszenie segregacji ze względu na płeć na rynku pracy</a:t>
            </a:r>
            <a:r>
              <a:rPr lang="pl-PL" sz="1800"/>
              <a:t>, w tym poprzez oddziaływanie na bezpośrednie i pośrednie przyczyny różnic w wynagrodzeniu kobiet i mężczyzn”.</a:t>
            </a:r>
            <a:endParaRPr lang="pl-PL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Ramy prawne dla zasady równości</a:t>
            </a: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pl-PL" sz="2400" b="1"/>
              <a:t>Rozporządzenie Rady i Parlamentu Europejskiego 1081/2006 Europejski Fundusz Społeczny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pl-PL" sz="2000" b="1"/>
              <a:t>Art. 6 Równość płci i równość szans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pl-PL" sz="2000"/>
              <a:t>	„Państwa członkowskie zapewniają włączenie do programów operacyjnych opisu sposobu, w jaki równość płci i równość szans są wspierane w ramach przygotowywania, realizacji, monitorowania i oceny programów operacyjnych. Państwa członkowskie wspierają zrównoważony udział kobiet i mężczyzn w zarządzaniu programami operacyjnymi i w ich realizacji na poziomie lokalnym, regionalnym i krajowym…”</a:t>
            </a: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Ramy prawne dla zasady równości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pl-PL" sz="2400" b="1"/>
              <a:t>Rozporządzenie Rady i Parlamentu Europejskiego 1081/2006 </a:t>
            </a:r>
            <a:br>
              <a:rPr lang="pl-PL" sz="2400" b="1"/>
            </a:br>
            <a:r>
              <a:rPr lang="pl-PL" sz="2400" b="1"/>
              <a:t>Europejski Fundusz Społeczny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pl-PL" b="1"/>
              <a:t>Art. 10 Sprawozdania </a:t>
            </a:r>
            <a:r>
              <a:rPr lang="pl-PL"/>
              <a:t>„Roczne i końcowe sprawozdania (…) zawierają podsumowanie realizacji takich elementów jak: </a:t>
            </a:r>
          </a:p>
          <a:p>
            <a:pPr lvl="2" algn="just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pl-PL" sz="2400" b="1"/>
              <a:t>włączanie problematyki równości płci do głównego nurtu polityki</a:t>
            </a:r>
            <a:r>
              <a:rPr lang="pl-PL" sz="2400"/>
              <a:t>, a także realizacja wszelkich </a:t>
            </a:r>
            <a:r>
              <a:rPr lang="pl-PL" sz="2400" b="1"/>
              <a:t>konkretnych działań </a:t>
            </a:r>
            <a:r>
              <a:rPr lang="pl-PL" sz="2400"/>
              <a:t>związanych z równouprawnieniem”.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Ramy prawne dla zasady równości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pl-PL" b="1"/>
              <a:t>Rozporządzenie Rady i Parlamentu Europejskiego 1081/2006</a:t>
            </a:r>
            <a:br>
              <a:rPr lang="pl-PL" b="1"/>
            </a:br>
            <a:r>
              <a:rPr lang="pl-PL" b="1"/>
              <a:t>Europejski Fundusz Społeczny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pl-PL" sz="2000" b="1"/>
              <a:t>Wstęp - pkt.  16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pl-PL" sz="2200"/>
              <a:t>	Podejściu polegającemu na włączaniu problematyki równości płci do głównego nurtu polityki </a:t>
            </a:r>
            <a:r>
              <a:rPr lang="pl-PL" sz="2200" b="1"/>
              <a:t>(</a:t>
            </a:r>
            <a:r>
              <a:rPr lang="pl-PL" sz="2200" b="1" i="1"/>
              <a:t>gender mainstreaming) </a:t>
            </a:r>
            <a:r>
              <a:rPr lang="pl-PL" sz="2200"/>
              <a:t>powinny towarzyszyć </a:t>
            </a:r>
            <a:r>
              <a:rPr lang="pl-PL" sz="2200" b="1"/>
              <a:t>konkretne działania </a:t>
            </a:r>
            <a:r>
              <a:rPr lang="pl-PL" sz="2200"/>
              <a:t>w celu zwiększenia trwałego udziału kobiet</a:t>
            </a:r>
            <a:br>
              <a:rPr lang="pl-PL" sz="2200"/>
            </a:br>
            <a:r>
              <a:rPr lang="pl-PL" sz="2200"/>
              <a:t>w zatrudnianiu oraz rozwoju ich kariery.</a:t>
            </a:r>
            <a:endParaRPr lang="pl-PL" sz="2800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Ramy wykonawcze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pl-PL" sz="2200" b="1"/>
              <a:t>Dokument Komisji Europejskiej DG EMPL A1 D/(2006)</a:t>
            </a:r>
            <a:br>
              <a:rPr lang="pl-PL" sz="2200" b="1"/>
            </a:br>
            <a:r>
              <a:rPr lang="pl-PL" sz="2200" b="1"/>
              <a:t>ESF (2007 – 2013) wspiera równość płci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sz="2200"/>
              <a:t>	Zgodnie z Traktatem Amsterdamskim, podejście do równości płci opiera się na dwóch filarach:  </a:t>
            </a:r>
            <a:r>
              <a:rPr lang="pl-PL" sz="2200" b="1"/>
              <a:t>konkretnych działaniach</a:t>
            </a:r>
            <a:r>
              <a:rPr lang="pl-PL" sz="2200"/>
              <a:t> </a:t>
            </a:r>
            <a:r>
              <a:rPr lang="pl-PL" sz="2200" i="1"/>
              <a:t>(specific actions</a:t>
            </a:r>
            <a:r>
              <a:rPr lang="pl-PL" sz="2200"/>
              <a:t>) np. w legislacji i finansowaniu programów oraz </a:t>
            </a:r>
            <a:r>
              <a:rPr lang="pl-PL" sz="2200" b="1"/>
              <a:t>polityce równości płci </a:t>
            </a:r>
            <a:r>
              <a:rPr lang="pl-PL" sz="2200"/>
              <a:t>(</a:t>
            </a:r>
            <a:r>
              <a:rPr lang="pl-PL" sz="2200" i="1"/>
              <a:t>gender mainstreaming</a:t>
            </a:r>
            <a:r>
              <a:rPr lang="pl-PL" sz="2200"/>
              <a:t>) przyjętej jako narzędzie (…) włączania kwestii związanych z płcią kulturową do  każdego etapu tworzenia, planowania, wdrażania i ewaluacji programów.</a:t>
            </a:r>
          </a:p>
          <a:p>
            <a:pPr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Gender mainstreaming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Char char="•"/>
            </a:pPr>
            <a:r>
              <a:rPr lang="pl-PL" sz="2400" b="1"/>
              <a:t>Komunikat Komisji Europejskiej z dn. 21/02/1996</a:t>
            </a:r>
          </a:p>
          <a:p>
            <a:pPr algn="just">
              <a:buFontTx/>
              <a:buNone/>
            </a:pPr>
            <a:endParaRPr lang="pl-PL" sz="2400" b="1"/>
          </a:p>
          <a:p>
            <a:pPr algn="just">
              <a:buFontTx/>
              <a:buNone/>
            </a:pPr>
            <a:r>
              <a:rPr lang="pl-PL" sz="2400" b="1"/>
              <a:t>	„Świadome, systematyczne </a:t>
            </a:r>
            <a:r>
              <a:rPr lang="pl-PL" sz="2400"/>
              <a:t>włączanie problematyki płci do </a:t>
            </a:r>
            <a:r>
              <a:rPr lang="pl-PL" sz="2400" b="1"/>
              <a:t>głównego</a:t>
            </a:r>
            <a:r>
              <a:rPr lang="pl-PL" sz="2400"/>
              <a:t> nurtu </a:t>
            </a:r>
            <a:r>
              <a:rPr lang="pl-PL" sz="2400" b="1"/>
              <a:t>każdej  polityki na wszystkich jej etapach</a:t>
            </a:r>
            <a:r>
              <a:rPr lang="pl-PL" sz="2400"/>
              <a:t>, tj. podczas  planowania, realizacji</a:t>
            </a:r>
            <a:br>
              <a:rPr lang="pl-PL" sz="2400"/>
            </a:br>
            <a:r>
              <a:rPr lang="pl-PL" sz="2400"/>
              <a:t>i ewaluacji.”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Cele strategiczne równości płci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>
                <a:sym typeface="Wingdings" pitchFamily="2" charset="2"/>
              </a:rPr>
              <a:t>równy stopień niezależności ekonomicznej kobiet i mężczyzn</a:t>
            </a:r>
          </a:p>
          <a:p>
            <a:r>
              <a:rPr lang="pl-PL">
                <a:sym typeface="Wingdings" pitchFamily="2" charset="2"/>
              </a:rPr>
              <a:t>godzenie życia prywatnego i zawodowego</a:t>
            </a:r>
          </a:p>
          <a:p>
            <a:r>
              <a:rPr lang="pl-PL">
                <a:sym typeface="Wingdings" pitchFamily="2" charset="2"/>
              </a:rPr>
              <a:t>równe uczestnictwo w podejmowaniu decyzji</a:t>
            </a:r>
          </a:p>
          <a:p>
            <a:r>
              <a:rPr lang="pl-PL">
                <a:sym typeface="Wingdings" pitchFamily="2" charset="2"/>
              </a:rPr>
              <a:t>eliminowanie stereotypów związanych z płcią</a:t>
            </a:r>
          </a:p>
          <a:p>
            <a:r>
              <a:rPr lang="pl-PL">
                <a:sym typeface="Wingdings" pitchFamily="2" charset="2"/>
              </a:rPr>
              <a:t>propagowanie równości płci w stosunkach zewnętrznych oraz polityce rozwojowej</a:t>
            </a:r>
            <a:endParaRPr lang="pl-PL" sz="3200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r>
              <a:rPr lang="en-US"/>
              <a:t> </a:t>
            </a:r>
            <a:r>
              <a:rPr lang="pl-PL"/>
              <a:t>Płeć biologiczna a płeć kulturowa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sz="2000" dirty="0"/>
              <a:t>Płeć biologiczna (</a:t>
            </a:r>
            <a:r>
              <a:rPr lang="pl-PL" sz="2000" b="1" dirty="0"/>
              <a:t>sex</a:t>
            </a:r>
            <a:r>
              <a:rPr lang="pl-PL" sz="2000" dirty="0"/>
              <a:t>) odnosi się do biologicznych różnic między mężczyznami a kobietami, które są uniwersalne i naturalnie niezmienne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Płeć kulturowa (</a:t>
            </a:r>
            <a:r>
              <a:rPr lang="pl-PL" sz="2000" b="1" dirty="0" err="1"/>
              <a:t>gender</a:t>
            </a:r>
            <a:r>
              <a:rPr lang="pl-PL" sz="2000" dirty="0"/>
              <a:t>) odnosi się do cech nadawanych kobietom i mężczyznom oraz do relacji między nimi kształtowanych przez społeczeństwo.</a:t>
            </a:r>
            <a:endParaRPr lang="en-US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SMMO a zasada równości szans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Należy do celów strategicznych projektu</a:t>
            </a:r>
          </a:p>
          <a:p>
            <a:r>
              <a:rPr lang="pl-PL" dirty="0"/>
              <a:t>Prowadząc zajęcia z uczniami, decyzje podejmujemy z zachowaniem tej zasady</a:t>
            </a:r>
          </a:p>
          <a:p>
            <a:r>
              <a:rPr lang="pl-PL" dirty="0"/>
              <a:t>Powinna być uwzględniona w treści zajęć</a:t>
            </a:r>
          </a:p>
          <a:p>
            <a:r>
              <a:rPr lang="pl-PL" dirty="0"/>
              <a:t>W raportach należy podawać działania, które zostały podjęte w tym zakresie</a:t>
            </a:r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SMMO a zasada równości szans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trakcie zajęć należy podjąć tematykę kobiet, które osiągnęły sukces, nie rezygnując z życia rodzinnego</a:t>
            </a:r>
          </a:p>
          <a:p>
            <a:r>
              <a:rPr lang="pl-PL" dirty="0"/>
              <a:t>Mile widziane są spotkania (zajęcia) z rodzicami: mamami i ojcami</a:t>
            </a:r>
          </a:p>
          <a:p>
            <a:r>
              <a:rPr lang="pl-PL" dirty="0"/>
              <a:t>Dzień Matki, Dzień Ojca, Święto Rodziny oraz inne uroczystości z udziałem rodziców organizujemy w sposób równościowy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SMMO a zasada równości szans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Każdy nauczyciel realizujący projekt OMS opracowuje 1 scenariusz dotyczący równości szans kobiet i mężczyzn</a:t>
            </a:r>
          </a:p>
          <a:p>
            <a:r>
              <a:rPr lang="pl-PL" dirty="0"/>
              <a:t>Scenariusze wysyła (</a:t>
            </a:r>
            <a:r>
              <a:rPr lang="pl-PL" dirty="0" err="1"/>
              <a:t>e,mail</a:t>
            </a:r>
            <a:r>
              <a:rPr lang="pl-PL" dirty="0"/>
              <a:t>) do wszystkich szkół realizujących projekt – w celu wymiany doświadczeń oraz do koordynatora </a:t>
            </a:r>
          </a:p>
          <a:p>
            <a:r>
              <a:rPr lang="pl-PL" dirty="0"/>
              <a:t>Wszyscy korzystają ze stron </a:t>
            </a:r>
            <a:r>
              <a:rPr lang="pl-PL" dirty="0" err="1"/>
              <a:t>www</a:t>
            </a:r>
            <a:r>
              <a:rPr lang="pl-PL" dirty="0"/>
              <a:t> poświęconych równości szans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Strony </a:t>
            </a:r>
            <a:r>
              <a:rPr lang="pl-PL" dirty="0" err="1"/>
              <a:t>www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2362200"/>
            <a:ext cx="7943800" cy="4495800"/>
          </a:xfrm>
        </p:spPr>
        <p:txBody>
          <a:bodyPr/>
          <a:lstStyle/>
          <a:p>
            <a:pPr marL="0" indent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sz="2400" dirty="0" err="1">
                <a:solidFill>
                  <a:srgbClr val="CCCCCC"/>
                </a:solidFill>
                <a:hlinkClick r:id="rId2"/>
              </a:rPr>
              <a:t>www.wstronedziewczat.org.pl</a:t>
            </a:r>
            <a:endParaRPr lang="pl-PL" sz="2400" dirty="0">
              <a:solidFill>
                <a:srgbClr val="CCCCCC"/>
              </a:solidFill>
              <a:hlinkClick r:id="rId2"/>
            </a:endParaRPr>
          </a:p>
          <a:p>
            <a:pPr marL="0" indent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sz="2400" dirty="0" err="1">
                <a:solidFill>
                  <a:srgbClr val="CCCCCC"/>
                </a:solidFill>
                <a:hlinkClick r:id="rId3"/>
              </a:rPr>
              <a:t>www.gender.pl</a:t>
            </a:r>
            <a:endParaRPr lang="pl-PL" sz="2400" dirty="0">
              <a:solidFill>
                <a:srgbClr val="CCCCCC"/>
              </a:solidFill>
              <a:hlinkClick r:id="rId3"/>
            </a:endParaRPr>
          </a:p>
          <a:p>
            <a:pPr marL="0" indent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sz="2400" dirty="0" err="1">
                <a:solidFill>
                  <a:srgbClr val="CCCCCC"/>
                </a:solidFill>
                <a:hlinkClick r:id="rId4"/>
              </a:rPr>
              <a:t>www.ponton.org.pl</a:t>
            </a:r>
            <a:endParaRPr lang="pl-PL" sz="2400" dirty="0">
              <a:solidFill>
                <a:srgbClr val="CCCCCC"/>
              </a:solidFill>
              <a:hlinkClick r:id="rId4"/>
            </a:endParaRPr>
          </a:p>
          <a:p>
            <a:pPr marL="0" indent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sz="2400" dirty="0" err="1">
                <a:solidFill>
                  <a:srgbClr val="CCCCCC"/>
                </a:solidFill>
                <a:hlinkClick r:id="rId5"/>
              </a:rPr>
              <a:t>www.wendo.org.pl</a:t>
            </a:r>
            <a:endParaRPr lang="pl-PL" sz="2400" dirty="0">
              <a:solidFill>
                <a:srgbClr val="CCCCCC"/>
              </a:solidFill>
              <a:hlinkClick r:id="rId5"/>
            </a:endParaRPr>
          </a:p>
          <a:p>
            <a:pPr marL="0" indent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sz="2400" dirty="0" err="1">
                <a:solidFill>
                  <a:srgbClr val="CCCCCC"/>
                </a:solidFill>
                <a:hlinkClick r:id="rId6"/>
              </a:rPr>
              <a:t>www.feminoteka.pl</a:t>
            </a:r>
            <a:endParaRPr lang="pl-PL" sz="2400" dirty="0">
              <a:solidFill>
                <a:srgbClr val="CCCCCC"/>
              </a:solidFill>
              <a:hlinkClick r:id="rId6"/>
            </a:endParaRPr>
          </a:p>
          <a:p>
            <a:pPr marL="0" indent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sz="2400" dirty="0" err="1">
                <a:solidFill>
                  <a:srgbClr val="CCCCCC"/>
                </a:solidFill>
                <a:hlinkClick r:id="rId7"/>
              </a:rPr>
              <a:t>www.haus.pl</a:t>
            </a:r>
            <a:endParaRPr lang="pl-PL" sz="2400" dirty="0">
              <a:solidFill>
                <a:srgbClr val="CCCCCC"/>
              </a:solidFill>
              <a:hlinkClick r:id="rId7"/>
            </a:endParaRPr>
          </a:p>
          <a:p>
            <a:pPr marL="0" indent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sz="2400" dirty="0" err="1">
                <a:solidFill>
                  <a:srgbClr val="CCCCCC"/>
                </a:solidFill>
                <a:hlinkClick r:id="rId8"/>
              </a:rPr>
              <a:t>www.bezuprzedzen.org</a:t>
            </a:r>
            <a:endParaRPr lang="pl-PL" sz="2400" dirty="0">
              <a:solidFill>
                <a:srgbClr val="CCCCCC"/>
              </a:solidFill>
              <a:hlinkClick r:id="rId8"/>
            </a:endParaRPr>
          </a:p>
          <a:p>
            <a:pPr marL="0" indent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pl-PL" sz="2400" dirty="0" err="1">
                <a:solidFill>
                  <a:srgbClr val="CCCCCC"/>
                </a:solidFill>
                <a:hlinkClick r:id="rId9"/>
              </a:rPr>
              <a:t>www.crisisintervention.free.ngo.pl</a:t>
            </a:r>
            <a:endParaRPr lang="pl-PL" sz="2400" dirty="0">
              <a:solidFill>
                <a:srgbClr val="CCCCCC"/>
              </a:solidFill>
              <a:hlinkClick r:id="rId9"/>
            </a:endParaRPr>
          </a:p>
          <a:p>
            <a:endParaRPr lang="pl-PL" sz="2400" dirty="0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Dziękujemy</a:t>
            </a:r>
            <a:endParaRPr lang="en-US" dirty="0"/>
          </a:p>
        </p:txBody>
      </p:sp>
      <p:sp>
        <p:nvSpPr>
          <p:cNvPr id="3" name="Prostokąt 2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Gender - płeć kulturowa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200" b="1"/>
              <a:t>społeczne</a:t>
            </a:r>
            <a:r>
              <a:rPr lang="pl-PL" sz="2200"/>
              <a:t> i </a:t>
            </a:r>
            <a:r>
              <a:rPr lang="pl-PL" sz="2200" b="1"/>
              <a:t>kulturowe</a:t>
            </a:r>
            <a:r>
              <a:rPr lang="pl-PL" sz="2200"/>
              <a:t> </a:t>
            </a:r>
            <a:r>
              <a:rPr lang="pl-PL" sz="2200" b="1"/>
              <a:t>zróżnicowanie </a:t>
            </a:r>
            <a:r>
              <a:rPr lang="pl-PL" sz="2200"/>
              <a:t>między kobietami i mężczyznami</a:t>
            </a:r>
          </a:p>
          <a:p>
            <a:pPr>
              <a:spcAft>
                <a:spcPts val="600"/>
              </a:spcAft>
            </a:pPr>
            <a:r>
              <a:rPr lang="pl-PL" sz="2200"/>
              <a:t>cechy, atrybuty, role społeczne przypisywane kobietom i mężczyznom przez szeroko rozumianą kulturę</a:t>
            </a:r>
          </a:p>
          <a:p>
            <a:pPr>
              <a:spcAft>
                <a:spcPts val="600"/>
              </a:spcAft>
            </a:pPr>
            <a:r>
              <a:rPr lang="pl-PL" sz="2200"/>
              <a:t>dotyczy </a:t>
            </a:r>
            <a:r>
              <a:rPr lang="pl-PL" sz="2200" b="1"/>
              <a:t>cech nabytych</a:t>
            </a:r>
            <a:r>
              <a:rPr lang="pl-PL" sz="2200"/>
              <a:t> </a:t>
            </a:r>
          </a:p>
          <a:p>
            <a:pPr>
              <a:spcAft>
                <a:spcPts val="600"/>
              </a:spcAft>
            </a:pPr>
            <a:r>
              <a:rPr lang="pl-PL" sz="2200"/>
              <a:t>zmienia się </a:t>
            </a:r>
            <a:r>
              <a:rPr lang="pl-PL" sz="2200" b="1"/>
              <a:t>w czasie</a:t>
            </a:r>
            <a:endParaRPr lang="pl-PL" sz="2200"/>
          </a:p>
          <a:p>
            <a:pPr>
              <a:spcAft>
                <a:spcPts val="600"/>
              </a:spcAft>
            </a:pPr>
            <a:r>
              <a:rPr lang="pl-PL" sz="2200"/>
              <a:t>zmienia się </a:t>
            </a:r>
            <a:r>
              <a:rPr lang="pl-PL" sz="2200" b="1"/>
              <a:t>w przestrzeni</a:t>
            </a:r>
            <a:endParaRPr lang="pl-PL" sz="2200"/>
          </a:p>
          <a:p>
            <a:pPr>
              <a:spcAft>
                <a:spcPts val="600"/>
              </a:spcAft>
            </a:pPr>
            <a:r>
              <a:rPr lang="pl-PL" sz="2200"/>
              <a:t>jest </a:t>
            </a:r>
            <a:r>
              <a:rPr lang="pl-PL" sz="2200" b="1"/>
              <a:t>konstruowana i podzielana społecznie</a:t>
            </a: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Stereotyp płci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b="1" dirty="0"/>
              <a:t>uogólnione przekonania </a:t>
            </a:r>
            <a:r>
              <a:rPr lang="pl-PL" dirty="0"/>
              <a:t>dotyczące tego, </a:t>
            </a:r>
            <a:r>
              <a:rPr lang="pl-PL" b="1" dirty="0"/>
              <a:t>jakie są </a:t>
            </a:r>
            <a:r>
              <a:rPr lang="pl-PL" dirty="0"/>
              <a:t>(wszystkie)</a:t>
            </a:r>
            <a:r>
              <a:rPr lang="pl-PL" b="1" dirty="0"/>
              <a:t> kobiety </a:t>
            </a:r>
            <a:r>
              <a:rPr lang="pl-PL" dirty="0"/>
              <a:t>i </a:t>
            </a:r>
            <a:r>
              <a:rPr lang="pl-PL" b="1" dirty="0"/>
              <a:t>jacy są </a:t>
            </a:r>
            <a:r>
              <a:rPr lang="pl-PL" dirty="0"/>
              <a:t>(wszyscy) </a:t>
            </a:r>
            <a:r>
              <a:rPr lang="pl-PL" b="1" dirty="0"/>
              <a:t>mężczyźni</a:t>
            </a:r>
          </a:p>
          <a:p>
            <a:pPr algn="just"/>
            <a:endParaRPr lang="pl-PL" sz="1200" b="1" dirty="0"/>
          </a:p>
          <a:p>
            <a:pPr algn="just"/>
            <a:r>
              <a:rPr lang="pl-PL" b="1" dirty="0"/>
              <a:t>uproszczone opisy „męskiego mężczyzny”</a:t>
            </a:r>
            <a:br>
              <a:rPr lang="pl-PL" b="1" dirty="0"/>
            </a:br>
            <a:r>
              <a:rPr lang="pl-PL" b="1" dirty="0"/>
              <a:t>i „kobiecej kobiety”</a:t>
            </a:r>
            <a:r>
              <a:rPr lang="pl-PL" dirty="0"/>
              <a:t>, podzielane przez ogół społeczeństwa i powstające w efekcie wychowania i socjalizacji w społeczeństwie</a:t>
            </a:r>
            <a:endParaRPr lang="pl-PL" sz="3200" dirty="0"/>
          </a:p>
          <a:p>
            <a:endParaRPr lang="en-US" dirty="0"/>
          </a:p>
        </p:txBody>
      </p:sp>
      <p:pic>
        <p:nvPicPr>
          <p:cNvPr id="46084" name="Obraz 14" descr="barbie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1352" y="332085"/>
            <a:ext cx="150018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Obraz 15" descr="ken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9777" y="260648"/>
            <a:ext cx="92868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140679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Stereotypy płci</a:t>
            </a:r>
            <a:endParaRPr lang="en-US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300197" y="2392602"/>
            <a:ext cx="6907144" cy="5459932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b="1" dirty="0">
                <a:latin typeface="+mn-lt"/>
              </a:rPr>
              <a:t>KOBIETY</a:t>
            </a:r>
          </a:p>
          <a:p>
            <a:pPr marL="5318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 wrażliwe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 uczuciowe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 subtelne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 ciepłe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 troskliwe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 mają trudność w podejmowaniu  decyzji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uległe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 poświęcające się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 uczynne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 opiekuńcze</a:t>
            </a:r>
            <a:endParaRPr lang="pl-PL" sz="1800" b="1" dirty="0">
              <a:latin typeface="+mn-lt"/>
            </a:endParaRPr>
          </a:p>
          <a:p>
            <a:pPr marL="1778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b="1" dirty="0">
              <a:latin typeface="+mn-lt"/>
            </a:endParaRPr>
          </a:p>
          <a:p>
            <a:pPr marL="1778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b="1" dirty="0">
              <a:latin typeface="+mn-lt"/>
            </a:endParaRPr>
          </a:p>
          <a:p>
            <a:pPr marL="1778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b="1" dirty="0">
              <a:latin typeface="+mn-lt"/>
            </a:endParaRPr>
          </a:p>
          <a:p>
            <a:pPr marL="1778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b="1" dirty="0">
                <a:latin typeface="+mn-lt"/>
              </a:rPr>
              <a:t>MĘŻCZYŹNI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agresywni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niezależni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mało emocjonalni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stanowczy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pewni siebie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silni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dominujący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bezpośredni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aktywni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zaniedbani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>
                <a:latin typeface="+mn-lt"/>
              </a:rPr>
              <a:t>głośni</a:t>
            </a:r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Łańcuch dyskryminacji</a:t>
            </a:r>
            <a:endParaRPr lang="en-US"/>
          </a:p>
        </p:txBody>
      </p:sp>
      <p:pic>
        <p:nvPicPr>
          <p:cNvPr id="9" name="Symbol zastępczy zawartości 8"/>
          <p:cNvPicPr>
            <a:picLocks noGrp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362200"/>
            <a:ext cx="7905750" cy="4095750"/>
          </a:xfrm>
          <a:noFill/>
          <a:ln/>
        </p:spPr>
      </p:pic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Dyskryminacja ze względu na płeć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pl-PL" sz="2000"/>
          </a:p>
          <a:p>
            <a:pPr algn="just">
              <a:lnSpc>
                <a:spcPct val="90000"/>
              </a:lnSpc>
            </a:pPr>
            <a:r>
              <a:rPr lang="pl-PL" sz="2400"/>
              <a:t>Oznacza </a:t>
            </a:r>
            <a:r>
              <a:rPr lang="pl-PL" sz="2400" b="1"/>
              <a:t>wszelkie zróżnicowanie, wyłączenie lub ograniczenie, </a:t>
            </a:r>
            <a:r>
              <a:rPr lang="pl-PL" sz="2400"/>
              <a:t>którego</a:t>
            </a:r>
            <a:r>
              <a:rPr lang="pl-PL" sz="2400" b="1"/>
              <a:t> skutkiem lub celem jest uszczuplenie lub uniemożliwienie jednej z płci </a:t>
            </a:r>
            <a:r>
              <a:rPr lang="pl-PL" sz="2400"/>
              <a:t>korzystania na równi z drugą płcią z zasobów, praw człowieka oraz podstawowych wolności w dziedzinach życia politycznego, gospodarczego, społecznego, kulturalnego, obywatelskiego i innych. 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Dyskryminacja bezpośrednia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</a:pPr>
            <a:r>
              <a:rPr lang="pl-PL" sz="2000"/>
              <a:t>Każde </a:t>
            </a:r>
            <a:r>
              <a:rPr lang="pl-PL" sz="2000" b="1"/>
              <a:t>działanie na niekorzyść pracownika motywowane</a:t>
            </a:r>
            <a:br>
              <a:rPr lang="pl-PL" sz="2000" b="1"/>
            </a:br>
            <a:r>
              <a:rPr lang="pl-PL" sz="2000" b="1"/>
              <a:t>tzw. cechą prawnie chronioną</a:t>
            </a:r>
            <a:r>
              <a:rPr lang="pl-PL" sz="2000"/>
              <a:t>, czyli jego/ jej płcią, wiekiem, niepełnosprawnością, rasą, religią, narodowością, przekonaniami politycznymi, przynależnością związkową, pochodzeniem etnicznym, wyznaniem, orientacją seksualną, a także ze względu</a:t>
            </a:r>
            <a:br>
              <a:rPr lang="pl-PL" sz="2000"/>
            </a:br>
            <a:r>
              <a:rPr lang="pl-PL" sz="2000"/>
              <a:t>na zatrudnienie na czas określony lub nieokreślony albo w pełnym lub niepełnym wymiarze czasu pracy.</a:t>
            </a:r>
          </a:p>
          <a:p>
            <a:pPr algn="just">
              <a:spcBef>
                <a:spcPts val="1200"/>
              </a:spcBef>
            </a:pPr>
            <a:r>
              <a:rPr lang="pl-PL" sz="2000" b="1"/>
              <a:t>Nie zależy od motywacji lub zamiaru osoby dyskryminującej – ważny jest sam fakt mniej korzystnego potraktowania.</a:t>
            </a:r>
            <a:endParaRPr lang="pl-PL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4" name="Prostokąt 3"/>
          <p:cNvSpPr/>
          <p:nvPr/>
        </p:nvSpPr>
        <p:spPr bwMode="auto">
          <a:xfrm>
            <a:off x="7164288" y="332656"/>
            <a:ext cx="158417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842"/>
            <a:ext cx="3347864" cy="46615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13295"/>
            <a:ext cx="9144000" cy="7447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psułki">
  <a:themeElements>
    <a:clrScheme name="Kapsułki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Kapsuł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apsułki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łki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k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łki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D1E704C79E204B82EAE96C90083781" ma:contentTypeVersion="10" ma:contentTypeDescription="Utwórz nowy dokument." ma:contentTypeScope="" ma:versionID="7f03b704f669bacec906bd8398ff1f5c">
  <xsd:schema xmlns:xsd="http://www.w3.org/2001/XMLSchema" xmlns:xs="http://www.w3.org/2001/XMLSchema" xmlns:p="http://schemas.microsoft.com/office/2006/metadata/properties" xmlns:ns2="cf74e288-ab3e-49fa-bd17-cd39e314960b" xmlns:ns3="53c73e48-a5a1-4093-a50b-e01ddda5f23d" targetNamespace="http://schemas.microsoft.com/office/2006/metadata/properties" ma:root="true" ma:fieldsID="e044ae669584633c5c8e241848a608a0" ns2:_="" ns3:_="">
    <xsd:import namespace="cf74e288-ab3e-49fa-bd17-cd39e314960b"/>
    <xsd:import namespace="53c73e48-a5a1-4093-a50b-e01ddda5f2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4e288-ab3e-49fa-bd17-cd39e314960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73e48-a5a1-4093-a50b-e01ddda5f2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237A68-B907-49EF-B122-ECC395D4A0E8}">
  <ds:schemaRefs>
    <ds:schemaRef ds:uri="http://schemas.microsoft.com/office/2006/documentManagement/types"/>
    <ds:schemaRef ds:uri="cf74e288-ab3e-49fa-bd17-cd39e314960b"/>
    <ds:schemaRef ds:uri="http://purl.org/dc/dcmitype/"/>
    <ds:schemaRef ds:uri="53c73e48-a5a1-4093-a50b-e01ddda5f23d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C864237-731B-4632-99E7-968B7F903B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D8C6E4-74C9-4F28-8153-90B7E242A2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74e288-ab3e-49fa-bd17-cd39e314960b"/>
    <ds:schemaRef ds:uri="53c73e48-a5a1-4093-a50b-e01ddda5f2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Designs\Kapsułki.pot</Template>
  <TotalTime>301</TotalTime>
  <Words>953</Words>
  <Application>Microsoft Office PowerPoint</Application>
  <PresentationFormat>Pokaz na ekranie (4:3)</PresentationFormat>
  <Paragraphs>175</Paragraphs>
  <Slides>34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1" baseType="lpstr">
      <vt:lpstr>Arial</vt:lpstr>
      <vt:lpstr>Tahoma</vt:lpstr>
      <vt:lpstr>Times New Roman</vt:lpstr>
      <vt:lpstr>Wingdings</vt:lpstr>
      <vt:lpstr>Wingdings 3</vt:lpstr>
      <vt:lpstr>Kapsułki</vt:lpstr>
      <vt:lpstr>Wykres</vt:lpstr>
      <vt:lpstr>Równość szans kobiet i mężczyzn</vt:lpstr>
      <vt:lpstr>Prezentacja programu PowerPoint</vt:lpstr>
      <vt:lpstr>  Płeć biologiczna a płeć kulturowa</vt:lpstr>
      <vt:lpstr>Gender - płeć kulturowa</vt:lpstr>
      <vt:lpstr>Stereotyp płci</vt:lpstr>
      <vt:lpstr>Stereotypy płci</vt:lpstr>
      <vt:lpstr>Łańcuch dyskryminacji</vt:lpstr>
      <vt:lpstr>Dyskryminacja ze względu na płeć</vt:lpstr>
      <vt:lpstr>Dyskryminacja bezpośrednia</vt:lpstr>
      <vt:lpstr>Dyskryminacja pośrednia  – Kodeks Pracy</vt:lpstr>
      <vt:lpstr>Molestowanie seksualne  – Kodeks Pracy</vt:lpstr>
      <vt:lpstr>Obszar dyskryminacji - edukacja</vt:lpstr>
      <vt:lpstr>Zatrudnienie w szkołach</vt:lpstr>
      <vt:lpstr>Stanowiska kierownicze </vt:lpstr>
      <vt:lpstr>Obszary dyskryminacji  – rynek pracy</vt:lpstr>
      <vt:lpstr>Rynek pracy</vt:lpstr>
      <vt:lpstr>Rynek pracy</vt:lpstr>
      <vt:lpstr>MIT polityki równości płci</vt:lpstr>
      <vt:lpstr>Cele strategiczne równości płci</vt:lpstr>
      <vt:lpstr>Ramy prawne</vt:lpstr>
      <vt:lpstr>Ramy prawne</vt:lpstr>
      <vt:lpstr>Ramy prawne</vt:lpstr>
      <vt:lpstr>Ramy prawne dla zasady równości</vt:lpstr>
      <vt:lpstr>Ramy prawne dla zasady równości</vt:lpstr>
      <vt:lpstr>Ramy prawne dla zasady równości</vt:lpstr>
      <vt:lpstr>Ramy prawne dla zasady równości</vt:lpstr>
      <vt:lpstr>Ramy wykonawcze</vt:lpstr>
      <vt:lpstr>Gender mainstreaming</vt:lpstr>
      <vt:lpstr>Cele strategiczne równości płci</vt:lpstr>
      <vt:lpstr>SMMO a zasada równości szans</vt:lpstr>
      <vt:lpstr>SMMO a zasada równości szans</vt:lpstr>
      <vt:lpstr>SMMO a zasada równości szans</vt:lpstr>
      <vt:lpstr>Strony www</vt:lpstr>
      <vt:lpstr>Dziękujemy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</dc:creator>
  <cp:lastModifiedBy>Karol Lorek</cp:lastModifiedBy>
  <cp:revision>21</cp:revision>
  <cp:lastPrinted>2020-05-12T09:50:28Z</cp:lastPrinted>
  <dcterms:created xsi:type="dcterms:W3CDTF">2009-10-01T14:13:33Z</dcterms:created>
  <dcterms:modified xsi:type="dcterms:W3CDTF">2020-05-12T09:32:34Z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0x010100FDD1E704C79E204B82EAE96C90083781</vt:lpwstr>
  </property>
</Properties>
</file>