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sldIdLst>
    <p:sldId id="256" r:id="rId5"/>
    <p:sldId id="289" r:id="rId6"/>
    <p:sldId id="290" r:id="rId7"/>
    <p:sldId id="291" r:id="rId8"/>
    <p:sldId id="292" r:id="rId9"/>
    <p:sldId id="293" r:id="rId10"/>
    <p:sldId id="263" r:id="rId11"/>
    <p:sldId id="270" r:id="rId12"/>
    <p:sldId id="265" r:id="rId13"/>
    <p:sldId id="267" r:id="rId14"/>
    <p:sldId id="268" r:id="rId15"/>
    <p:sldId id="294" r:id="rId16"/>
    <p:sldId id="269" r:id="rId17"/>
    <p:sldId id="287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96" r:id="rId34"/>
    <p:sldId id="297" r:id="rId35"/>
    <p:sldId id="298" r:id="rId36"/>
    <p:sldId id="299" r:id="rId37"/>
    <p:sldId id="300" r:id="rId38"/>
    <p:sldId id="302" r:id="rId39"/>
    <p:sldId id="301" r:id="rId40"/>
    <p:sldId id="286" r:id="rId4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C46E89-7E00-4EF8-9B70-72E031D712A6}" v="11" dt="2020-05-12T10:14:19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 varScale="1">
        <p:scale>
          <a:sx n="119" d="100"/>
          <a:sy n="119" d="100"/>
        </p:scale>
        <p:origin x="54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 Lorek" userId="2445ec81-d4e2-4716-bfdb-3ba7638294b7" providerId="ADAL" clId="{55C46E89-7E00-4EF8-9B70-72E031D712A6}"/>
    <pc:docChg chg="custSel addSld delSld modSld">
      <pc:chgData name="Karol Lorek" userId="2445ec81-d4e2-4716-bfdb-3ba7638294b7" providerId="ADAL" clId="{55C46E89-7E00-4EF8-9B70-72E031D712A6}" dt="2020-05-12T10:14:44.776" v="62" actId="1076"/>
      <pc:docMkLst>
        <pc:docMk/>
      </pc:docMkLst>
      <pc:sldChg chg="addSp delSp modSp">
        <pc:chgData name="Karol Lorek" userId="2445ec81-d4e2-4716-bfdb-3ba7638294b7" providerId="ADAL" clId="{55C46E89-7E00-4EF8-9B70-72E031D712A6}" dt="2020-05-12T10:14:08.201" v="55" actId="1076"/>
        <pc:sldMkLst>
          <pc:docMk/>
          <pc:sldMk cId="0" sldId="256"/>
        </pc:sldMkLst>
        <pc:spChg chg="mod">
          <ac:chgData name="Karol Lorek" userId="2445ec81-d4e2-4716-bfdb-3ba7638294b7" providerId="ADAL" clId="{55C46E89-7E00-4EF8-9B70-72E031D712A6}" dt="2020-05-12T10:13:36.016" v="14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Karol Lorek" userId="2445ec81-d4e2-4716-bfdb-3ba7638294b7" providerId="ADAL" clId="{55C46E89-7E00-4EF8-9B70-72E031D712A6}" dt="2020-05-12T10:13:47.858" v="52" actId="313"/>
          <ac:spMkLst>
            <pc:docMk/>
            <pc:sldMk cId="0" sldId="256"/>
            <ac:spMk id="3" creationId="{00000000-0000-0000-0000-000000000000}"/>
          </ac:spMkLst>
        </pc:spChg>
        <pc:picChg chg="add del">
          <ac:chgData name="Karol Lorek" userId="2445ec81-d4e2-4716-bfdb-3ba7638294b7" providerId="ADAL" clId="{55C46E89-7E00-4EF8-9B70-72E031D712A6}" dt="2020-05-12T09:42:54.192" v="3"/>
          <ac:picMkLst>
            <pc:docMk/>
            <pc:sldMk cId="0" sldId="256"/>
            <ac:picMk id="5" creationId="{A9FBA86E-5ADD-4C96-A8F2-B33A5E7B8535}"/>
          </ac:picMkLst>
        </pc:picChg>
        <pc:picChg chg="add">
          <ac:chgData name="Karol Lorek" userId="2445ec81-d4e2-4716-bfdb-3ba7638294b7" providerId="ADAL" clId="{55C46E89-7E00-4EF8-9B70-72E031D712A6}" dt="2020-05-12T10:11:45.214" v="4"/>
          <ac:picMkLst>
            <pc:docMk/>
            <pc:sldMk cId="0" sldId="256"/>
            <ac:picMk id="6" creationId="{721C62B9-11C7-48C1-9CC3-FA5D7CD14607}"/>
          </ac:picMkLst>
        </pc:picChg>
        <pc:picChg chg="add mod">
          <ac:chgData name="Karol Lorek" userId="2445ec81-d4e2-4716-bfdb-3ba7638294b7" providerId="ADAL" clId="{55C46E89-7E00-4EF8-9B70-72E031D712A6}" dt="2020-05-12T10:14:08.201" v="55" actId="1076"/>
          <ac:picMkLst>
            <pc:docMk/>
            <pc:sldMk cId="0" sldId="256"/>
            <ac:picMk id="7" creationId="{01AE2F80-27B0-4E2B-AC42-BA7463F3D8BE}"/>
          </ac:picMkLst>
        </pc:picChg>
        <pc:picChg chg="mod">
          <ac:chgData name="Karol Lorek" userId="2445ec81-d4e2-4716-bfdb-3ba7638294b7" providerId="ADAL" clId="{55C46E89-7E00-4EF8-9B70-72E031D712A6}" dt="2020-05-12T10:13:56.833" v="53" actId="14100"/>
          <ac:picMkLst>
            <pc:docMk/>
            <pc:sldMk cId="0" sldId="256"/>
            <ac:picMk id="13315" creationId="{00000000-0000-0000-0000-000000000000}"/>
          </ac:picMkLst>
        </pc:picChg>
      </pc:sldChg>
      <pc:sldChg chg="addSp delSp">
        <pc:chgData name="Karol Lorek" userId="2445ec81-d4e2-4716-bfdb-3ba7638294b7" providerId="ADAL" clId="{55C46E89-7E00-4EF8-9B70-72E031D712A6}" dt="2020-05-12T09:42:16.929" v="1"/>
        <pc:sldMkLst>
          <pc:docMk/>
          <pc:sldMk cId="0" sldId="275"/>
        </pc:sldMkLst>
        <pc:picChg chg="add del">
          <ac:chgData name="Karol Lorek" userId="2445ec81-d4e2-4716-bfdb-3ba7638294b7" providerId="ADAL" clId="{55C46E89-7E00-4EF8-9B70-72E031D712A6}" dt="2020-05-12T09:42:16.929" v="1"/>
          <ac:picMkLst>
            <pc:docMk/>
            <pc:sldMk cId="0" sldId="275"/>
            <ac:picMk id="4" creationId="{99E9CAF7-49F0-4786-880E-A544F487F3CE}"/>
          </ac:picMkLst>
        </pc:picChg>
      </pc:sldChg>
      <pc:sldChg chg="addSp modSp">
        <pc:chgData name="Karol Lorek" userId="2445ec81-d4e2-4716-bfdb-3ba7638294b7" providerId="ADAL" clId="{55C46E89-7E00-4EF8-9B70-72E031D712A6}" dt="2020-05-12T10:14:44.776" v="62" actId="1076"/>
        <pc:sldMkLst>
          <pc:docMk/>
          <pc:sldMk cId="0" sldId="286"/>
        </pc:sldMkLst>
        <pc:spChg chg="mod">
          <ac:chgData name="Karol Lorek" userId="2445ec81-d4e2-4716-bfdb-3ba7638294b7" providerId="ADAL" clId="{55C46E89-7E00-4EF8-9B70-72E031D712A6}" dt="2020-05-12T10:14:29.016" v="59" actId="1076"/>
          <ac:spMkLst>
            <pc:docMk/>
            <pc:sldMk cId="0" sldId="286"/>
            <ac:spMk id="5" creationId="{00000000-0000-0000-0000-000000000000}"/>
          </ac:spMkLst>
        </pc:spChg>
        <pc:picChg chg="add mod">
          <ac:chgData name="Karol Lorek" userId="2445ec81-d4e2-4716-bfdb-3ba7638294b7" providerId="ADAL" clId="{55C46E89-7E00-4EF8-9B70-72E031D712A6}" dt="2020-05-12T10:14:40.080" v="61" actId="1076"/>
          <ac:picMkLst>
            <pc:docMk/>
            <pc:sldMk cId="0" sldId="286"/>
            <ac:picMk id="4" creationId="{4C8DEC90-DBD9-4185-99B2-EAC02FAA7453}"/>
          </ac:picMkLst>
        </pc:picChg>
        <pc:picChg chg="mod">
          <ac:chgData name="Karol Lorek" userId="2445ec81-d4e2-4716-bfdb-3ba7638294b7" providerId="ADAL" clId="{55C46E89-7E00-4EF8-9B70-72E031D712A6}" dt="2020-05-12T10:14:44.776" v="62" actId="1076"/>
          <ac:picMkLst>
            <pc:docMk/>
            <pc:sldMk cId="0" sldId="286"/>
            <ac:picMk id="51202" creationId="{00000000-0000-0000-0000-000000000000}"/>
          </ac:picMkLst>
        </pc:picChg>
      </pc:sldChg>
      <pc:sldChg chg="addSp modSp add del">
        <pc:chgData name="Karol Lorek" userId="2445ec81-d4e2-4716-bfdb-3ba7638294b7" providerId="ADAL" clId="{55C46E89-7E00-4EF8-9B70-72E031D712A6}" dt="2020-05-12T10:14:01.310" v="54" actId="2696"/>
        <pc:sldMkLst>
          <pc:docMk/>
          <pc:sldMk cId="3462206074" sldId="303"/>
        </pc:sldMkLst>
        <pc:spChg chg="mod">
          <ac:chgData name="Karol Lorek" userId="2445ec81-d4e2-4716-bfdb-3ba7638294b7" providerId="ADAL" clId="{55C46E89-7E00-4EF8-9B70-72E031D712A6}" dt="2020-05-12T10:12:41.756" v="9" actId="1076"/>
          <ac:spMkLst>
            <pc:docMk/>
            <pc:sldMk cId="3462206074" sldId="303"/>
            <ac:spMk id="2" creationId="{A4C156E4-FC0E-4B66-9BBA-537A3595BE55}"/>
          </ac:spMkLst>
        </pc:spChg>
        <pc:spChg chg="mod">
          <ac:chgData name="Karol Lorek" userId="2445ec81-d4e2-4716-bfdb-3ba7638294b7" providerId="ADAL" clId="{55C46E89-7E00-4EF8-9B70-72E031D712A6}" dt="2020-05-12T10:12:41.756" v="9" actId="1076"/>
          <ac:spMkLst>
            <pc:docMk/>
            <pc:sldMk cId="3462206074" sldId="303"/>
            <ac:spMk id="3" creationId="{1541F090-B852-4C9E-A781-5E36747D28D2}"/>
          </ac:spMkLst>
        </pc:spChg>
        <pc:picChg chg="add">
          <ac:chgData name="Karol Lorek" userId="2445ec81-d4e2-4716-bfdb-3ba7638294b7" providerId="ADAL" clId="{55C46E89-7E00-4EF8-9B70-72E031D712A6}" dt="2020-05-12T10:12:43.887" v="10"/>
          <ac:picMkLst>
            <pc:docMk/>
            <pc:sldMk cId="3462206074" sldId="303"/>
            <ac:picMk id="4" creationId="{8B403971-F7D7-4F0F-A763-7D88F6B04DB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E19AD-9A3F-4203-BC67-0419F984649A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276C2-546C-4F59-8352-DDB6FF61C97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48CC9-8CD6-4471-8700-5FA3E29F028E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97C80-2C63-441A-B2DD-90E4BCD272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BA66E-4A97-4F25-A7C7-8ECD9A763F7F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44A29-CEFD-41E0-86B2-C2C25289EFB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5430-C518-45FA-8578-DC818664F59E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7848A-C61D-4A70-BEFE-F9330876BA9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5A73A-A8B1-46A5-96AE-03F89FAF9084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FDDA3-6C52-4CEC-8C88-AE5AFBF20A2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20665-F256-4EA9-B3B6-31544F91E4F5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AFEC5-2521-4183-9E6A-0F0A329DA2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9D67-6EE3-4314-9457-434DCBBF77D7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35DFD-8D49-44B3-889E-F8FB730A348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0B516-E9C1-4C2A-BE71-005C4A5BF957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C7172-1F52-41C5-84EA-EF1A4DC67C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7FBAD-09E2-4F24-A49F-7A4E2628DFBF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FBC3F-A0D3-49A5-A6CA-4FE18E10DC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B4D09-64CF-4E16-961F-63741040EFCB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9B9E4-51F2-4284-BA5E-61DF8BBFAF2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F5DA3-EBD1-44B2-A253-58A798BBBEC1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41170-9B58-4A79-BCDC-0014527838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8C76D2-1A0D-4BF1-888F-FCC6F92194A6}" type="datetimeFigureOut">
              <a:rPr lang="pl-PL"/>
              <a:pPr>
                <a:defRPr/>
              </a:pPr>
              <a:t>12.05.2020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2D931B-FE3B-45A8-8BB4-4723B4FF92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5" r:id="rId4"/>
    <p:sldLayoutId id="2147483759" r:id="rId5"/>
    <p:sldLayoutId id="2147483754" r:id="rId6"/>
    <p:sldLayoutId id="2147483760" r:id="rId7"/>
    <p:sldLayoutId id="2147483761" r:id="rId8"/>
    <p:sldLayoutId id="2147483762" r:id="rId9"/>
    <p:sldLayoutId id="2147483753" r:id="rId10"/>
    <p:sldLayoutId id="214748376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ca.org.uk/futures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717999"/>
            <a:ext cx="9144000" cy="165618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Szkoła jako miejsce rozwijania potencjału uczenia się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4125156"/>
            <a:ext cx="7161213" cy="1223963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/>
              <a:t>Dr Lidia </a:t>
            </a:r>
            <a:r>
              <a:rPr lang="pl-PL" dirty="0" err="1"/>
              <a:t>Wollman</a:t>
            </a:r>
            <a:endParaRPr lang="pl-PL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/>
              <a:t>Szkolenie dla nauczycieli w ramach projektu „Rozwijanie Potencjału Uczenia Się”</a:t>
            </a:r>
          </a:p>
        </p:txBody>
      </p:sp>
      <p:pic>
        <p:nvPicPr>
          <p:cNvPr id="13315" name="Picture 2" descr="C:\Users\Lidia\Pictures\2013-06-03 zdjęcia z Anglii i nie tylko, maj\zdjęcia z Anglii i nie tylko, maj 2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1"/>
            <a:ext cx="3203848" cy="2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01AE2F80-27B0-4E2B-AC42-BA7463F3D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83" y="5517232"/>
            <a:ext cx="8748033" cy="10261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</a:rPr>
              <a:t>Refleksyjność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850" y="1196975"/>
            <a:ext cx="8496300" cy="532765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0070C0"/>
                </a:solidFill>
              </a:rPr>
              <a:t>Planowanie</a:t>
            </a:r>
            <a:r>
              <a:rPr lang="pl-PL" dirty="0">
                <a:solidFill>
                  <a:srgbClr val="0070C0"/>
                </a:solidFill>
              </a:rPr>
              <a:t> </a:t>
            </a:r>
            <a:r>
              <a:rPr lang="pl-PL" dirty="0"/>
              <a:t>- myślenie o tym, gdzie dążysz, jakie masz zamiary, jakie działania zamierzasz podjąć, jaki czas i zasoby będą ci potrzebne, jakie przeszkody możesz napotkać.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0070C0"/>
                </a:solidFill>
              </a:rPr>
              <a:t>Korygowanie</a:t>
            </a:r>
            <a:r>
              <a:rPr lang="pl-PL" dirty="0"/>
              <a:t> - bycie elastycznym, zmienianie planów w świetle różnych okoliczności, kontrolowanie jak się mają sprawy i dostrzeganie nowych możliwości.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0070C0"/>
                </a:solidFill>
              </a:rPr>
              <a:t>Selekcja i transfer</a:t>
            </a:r>
            <a:r>
              <a:rPr lang="pl-PL" dirty="0">
                <a:solidFill>
                  <a:srgbClr val="0070C0"/>
                </a:solidFill>
              </a:rPr>
              <a:t> - </a:t>
            </a:r>
            <a:r>
              <a:rPr lang="pl-PL" dirty="0"/>
              <a:t>przyglądanie się temu, czego się uczymy, wyciąganie wniosków, wykorzystanie ich do pomocy w dalszym uczeniu; stawanie się swoim własnym trenerem uczenia się.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0070C0"/>
                </a:solidFill>
              </a:rPr>
              <a:t>Meta-uczenie się</a:t>
            </a:r>
            <a:r>
              <a:rPr lang="pl-PL" dirty="0">
                <a:solidFill>
                  <a:srgbClr val="0070C0"/>
                </a:solidFill>
              </a:rPr>
              <a:t>  </a:t>
            </a:r>
            <a:r>
              <a:rPr lang="pl-PL" dirty="0"/>
              <a:t>wiedza o sobie jako o uczniu – jak uczę się najlepiej, jak rozmawiać o procesie uczenia się.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b="1" dirty="0">
                <a:solidFill>
                  <a:srgbClr val="FFC000"/>
                </a:solidFill>
              </a:rPr>
              <a:t>Odwzajemnianie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875"/>
            <a:ext cx="8362950" cy="5184775"/>
          </a:xfrm>
        </p:spPr>
        <p:txBody>
          <a:bodyPr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FFC000"/>
                </a:solidFill>
              </a:rPr>
              <a:t>Współzależność</a:t>
            </a:r>
            <a:r>
              <a:rPr lang="pl-PL" dirty="0"/>
              <a:t> - wyczucie, kiedy należy się uczyć samemu lub z innymi,   umiejętność obrony swego stanowiska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FFC000"/>
                </a:solidFill>
              </a:rPr>
              <a:t>Współpraca</a:t>
            </a:r>
            <a:r>
              <a:rPr lang="pl-PL" dirty="0"/>
              <a:t> - wiedza jak zarządzać sobą w procesie dawania i brania podczas współpracy, poszanowanie i uznanie innych punktów widzenia, pracowanie na rzecz grupy, a także korzystanie z  siły grupy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FFC000"/>
                </a:solidFill>
              </a:rPr>
              <a:t>Empatia i słuchanie</a:t>
            </a:r>
            <a:r>
              <a:rPr lang="pl-PL" dirty="0">
                <a:solidFill>
                  <a:srgbClr val="FFC000"/>
                </a:solidFill>
              </a:rPr>
              <a:t> </a:t>
            </a:r>
            <a:r>
              <a:rPr lang="pl-PL" dirty="0"/>
              <a:t>-</a:t>
            </a:r>
            <a:r>
              <a:rPr lang="pl-PL" dirty="0">
                <a:solidFill>
                  <a:srgbClr val="FFC000"/>
                </a:solidFill>
              </a:rPr>
              <a:t> </a:t>
            </a:r>
            <a:r>
              <a:rPr lang="pl-PL" dirty="0"/>
              <a:t>przyczynianie  się do cudzych doświadczeń, poprzez słuchanie innych i  zrozumienie, co naprawdę mówią, postawienie się w ich sytuacji.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FFC000"/>
                </a:solidFill>
              </a:rPr>
              <a:t>Naśladownictwo </a:t>
            </a:r>
            <a:r>
              <a:rPr lang="pl-PL" b="1" dirty="0"/>
              <a:t>-</a:t>
            </a:r>
            <a:r>
              <a:rPr lang="pl-PL" dirty="0"/>
              <a:t> konstruktywne przejęcie metod, nawyków i wartości innych ludzi, których możemy zaobserwować.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Efektywni uczniowie wg </a:t>
            </a:r>
            <a:r>
              <a:rPr lang="pl-PL" dirty="0" err="1"/>
              <a:t>Claxtona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/>
              <a:t>Są zaciekawieni - Co to jest?  Jak to działa? Jak do tego dochodzi?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mają </a:t>
            </a:r>
            <a:r>
              <a:rPr lang="pl-PL" b="1" dirty="0"/>
              <a:t>odwagę   </a:t>
            </a:r>
            <a:r>
              <a:rPr lang="pl-PL" dirty="0"/>
              <a:t>aby powiedzieć </a:t>
            </a:r>
            <a:r>
              <a:rPr lang="pl-PL" b="1" dirty="0"/>
              <a:t>Nie wiem , </a:t>
            </a:r>
            <a:r>
              <a:rPr lang="pl-PL" dirty="0"/>
              <a:t>co zawsze prowadzi do </a:t>
            </a:r>
            <a:r>
              <a:rPr lang="pl-PL" b="1" dirty="0"/>
              <a:t>Odkryjmy to,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są dobrzy na polu </a:t>
            </a:r>
            <a:r>
              <a:rPr lang="pl-PL" b="1" dirty="0"/>
              <a:t>eksploracji i badawczym,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lubią eksperymentować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cechuje ich </a:t>
            </a:r>
            <a:r>
              <a:rPr lang="pl-PL" b="1" dirty="0"/>
              <a:t>kreatywność wyobraźni ,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są</a:t>
            </a:r>
            <a:r>
              <a:rPr lang="pl-PL" b="1" dirty="0"/>
              <a:t> towarzyscy ( prospołeczni),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są </a:t>
            </a:r>
            <a:r>
              <a:rPr lang="pl-PL" b="1" dirty="0"/>
              <a:t>refleksyjni</a:t>
            </a:r>
            <a:endParaRPr lang="pl-P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Ćwiczenie wyobraźni i współpracy</a:t>
            </a:r>
          </a:p>
        </p:txBody>
      </p:sp>
      <p:pic>
        <p:nvPicPr>
          <p:cNvPr id="26626" name="Picture 2" descr="C:\Users\Lidia\Pictures\2013-03-15 001\DSC_00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Efektywne środowisko Uczenia się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388" y="1052513"/>
            <a:ext cx="8964612" cy="5805487"/>
          </a:xfrm>
        </p:spPr>
        <p:txBody>
          <a:bodyPr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Uczenie się zajmuje centralną pozycję, uczniów zachęca się do zaangażowania, a oni sami zaczynają rozumieć swoją rolę jako uczących się;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Uczenie się to działanie społeczne i często oparte na współpracy;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Wiele uwagi poświęca się motywacji uczniów i emocjom;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Uwzględnia się różnice indywidualne, także w zakresie posiadanej już wiedzy;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Każdemu uczniowi stawia się wymagania, jednak nie są one wygórowane;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Wykorzystuje się metody oceny spójne z celami, które chce się osiągnąć, duża rola kształtującej informacji zwrotnej;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Promuje się poziome połączenia między działaniami i pomiędzy przedmiotami nauczania zarówno w szkole, jak i poza nią.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/>
              <a:t> </a:t>
            </a:r>
            <a:r>
              <a:rPr lang="pl-PL" sz="2500" dirty="0"/>
              <a:t>(H. </a:t>
            </a:r>
            <a:r>
              <a:rPr lang="pl-PL" sz="2500" dirty="0" err="1"/>
              <a:t>Dumont</a:t>
            </a:r>
            <a:r>
              <a:rPr lang="pl-PL" sz="2500" dirty="0"/>
              <a:t>, D. </a:t>
            </a:r>
            <a:r>
              <a:rPr lang="pl-PL" sz="2500" dirty="0" err="1"/>
              <a:t>Instance</a:t>
            </a:r>
            <a:r>
              <a:rPr lang="pl-PL" sz="2500" dirty="0"/>
              <a:t>, F. </a:t>
            </a:r>
            <a:r>
              <a:rPr lang="pl-PL" sz="2500" dirty="0" err="1"/>
              <a:t>Benavides</a:t>
            </a:r>
            <a:r>
              <a:rPr lang="pl-PL" sz="2500" dirty="0"/>
              <a:t> (red.): </a:t>
            </a:r>
            <a:r>
              <a:rPr lang="pl-PL" sz="2500" i="1" dirty="0"/>
              <a:t>Istota uczenia się. Wykorzystanie wyników badań w praktyce</a:t>
            </a:r>
            <a:r>
              <a:rPr lang="pl-PL" sz="2500" dirty="0"/>
              <a:t>. Warszawa 2013, s. 479-480),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Wspólna praca (10-15 min)</a:t>
            </a:r>
          </a:p>
        </p:txBody>
      </p:sp>
      <p:pic>
        <p:nvPicPr>
          <p:cNvPr id="28674" name="Picture 2" descr="C:\Users\Lidia\Pictures\2013-03-15 001\DSC_00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Współpraca w grupach</a:t>
            </a:r>
          </a:p>
        </p:txBody>
      </p:sp>
      <p:pic>
        <p:nvPicPr>
          <p:cNvPr id="29698" name="Picture 2" descr="C:\Users\Lidia\Pictures\2013-03-15 001\DSC_00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Praca z indywidualnym dzieckiem</a:t>
            </a:r>
          </a:p>
        </p:txBody>
      </p:sp>
      <p:pic>
        <p:nvPicPr>
          <p:cNvPr id="30722" name="Picture 2" descr="C:\Users\Lidia\Pictures\2013-03-15 001\DSC_00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Zeszyt pięciolatki (opowiadanie)</a:t>
            </a:r>
          </a:p>
        </p:txBody>
      </p:sp>
      <p:pic>
        <p:nvPicPr>
          <p:cNvPr id="31746" name="Picture 2" descr="C:\Users\Lidia\Pictures\2013-03-15 001\DSC_00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Otwarty dostęp do zasobów - biblioteka</a:t>
            </a:r>
          </a:p>
        </p:txBody>
      </p:sp>
      <p:pic>
        <p:nvPicPr>
          <p:cNvPr id="32770" name="Picture 2" descr="C:\Users\Lidia\Pictures\2013-03-15 001\DSC_00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4338" name="Picture 2" descr="C:\Users\Lidia\Desktop\352x5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33375"/>
            <a:ext cx="3001963" cy="4632325"/>
          </a:xfrm>
        </p:spPr>
      </p:pic>
      <p:pic>
        <p:nvPicPr>
          <p:cNvPr id="14339" name="Picture 7" descr="Neurodydaktyka. Nauczanie i uczenie się przyjazne mózgow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5350" y="188913"/>
            <a:ext cx="31686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Jak uczy się móz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260350"/>
            <a:ext cx="2808287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C:\Users\Lidia\Desktop\352x500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3981450"/>
            <a:ext cx="18446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1" descr="Rewolucja w uczeni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4156075"/>
            <a:ext cx="2160588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Ocenianie kształtujące</a:t>
            </a:r>
          </a:p>
        </p:txBody>
      </p:sp>
      <p:pic>
        <p:nvPicPr>
          <p:cNvPr id="33794" name="Picture 2" descr="C:\Users\Lidia\Pictures\2013-03-15 001\DSC_01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125538"/>
            <a:ext cx="5472112" cy="573246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Planowanie swojego uczenia się</a:t>
            </a:r>
          </a:p>
        </p:txBody>
      </p:sp>
      <p:pic>
        <p:nvPicPr>
          <p:cNvPr id="34818" name="Picture 2" descr="C:\Users\Lidia\Pictures\2013-03-15 001\DSC_02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Metoda 6 myślowych kapelusze de Bono</a:t>
            </a:r>
          </a:p>
        </p:txBody>
      </p:sp>
      <p:pic>
        <p:nvPicPr>
          <p:cNvPr id="35842" name="Picture 2" descr="C:\Users\Lidia\Pictures\2013-03-15 001\DSC_028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379538"/>
            <a:ext cx="6862762" cy="514508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Praca z 4-5 latkami</a:t>
            </a:r>
          </a:p>
        </p:txBody>
      </p:sp>
      <p:pic>
        <p:nvPicPr>
          <p:cNvPr id="36866" name="Picture 2" descr="C:\Users\Lidia\Pictures\2013-03-15 001\DSC_02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341438"/>
            <a:ext cx="7345363" cy="525621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Wprowadzenie ułamków u 6-7latków</a:t>
            </a:r>
          </a:p>
        </p:txBody>
      </p:sp>
      <p:pic>
        <p:nvPicPr>
          <p:cNvPr id="37890" name="Picture 2" descr="C:\Users\Lidia\Pictures\2013-03-15 001\DSC_03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Praca w małych grupach</a:t>
            </a:r>
          </a:p>
        </p:txBody>
      </p:sp>
      <p:pic>
        <p:nvPicPr>
          <p:cNvPr id="38914" name="Picture 2" descr="C:\Users\Lidia\Pictures\2013-03-15 001\DSC_03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Prawdziwe zaangażowanie</a:t>
            </a:r>
          </a:p>
        </p:txBody>
      </p:sp>
      <p:pic>
        <p:nvPicPr>
          <p:cNvPr id="39938" name="Picture 2" descr="C:\Users\Lidia\Pictures\2013-03-15 001\DSC_036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doświadczenia i eksperymenty</a:t>
            </a:r>
          </a:p>
        </p:txBody>
      </p:sp>
      <p:pic>
        <p:nvPicPr>
          <p:cNvPr id="40962" name="Picture 2" descr="C:\Users\Lidia\Pictures\2013-03-15 001\DSC_03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271588"/>
            <a:ext cx="7272337" cy="54546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Ciągłe skupienie nad uczeniem się </a:t>
            </a:r>
          </a:p>
        </p:txBody>
      </p:sp>
      <p:pic>
        <p:nvPicPr>
          <p:cNvPr id="41986" name="Picture 3" descr="C:\Users\Lidia\Pictures\2013-03-15 001\DSC_04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Monitoring i motywowanie</a:t>
            </a:r>
          </a:p>
        </p:txBody>
      </p:sp>
      <p:pic>
        <p:nvPicPr>
          <p:cNvPr id="43010" name="Picture 2" descr="C:\Users\Lidia\Pictures\2013-03-15 001\DSC_04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600200"/>
            <a:ext cx="7056437" cy="506888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Zdaniem </a:t>
            </a:r>
            <a:r>
              <a:rPr lang="pl-PL" dirty="0" err="1"/>
              <a:t>Rudduck</a:t>
            </a:r>
            <a:r>
              <a:rPr lang="pl-PL" dirty="0"/>
              <a:t> Uczniowie chcą: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5303837"/>
          </a:xfrm>
        </p:spPr>
        <p:txBody>
          <a:bodyPr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sz="6500" dirty="0"/>
              <a:t>- </a:t>
            </a:r>
            <a:r>
              <a:rPr lang="pl-PL" sz="6500" b="1" dirty="0"/>
              <a:t>być traktowani w dorosły sposób i mieć więcej odpowiedzialności,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sz="6500" b="1" dirty="0"/>
              <a:t>- mieć prawo wyboru i podejmowania decyzji,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sz="6500" b="1" dirty="0"/>
              <a:t>- więcej możliwości do rozmawiania o tym, co pomaga i co przeszkadza ich uczeniu się.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en-US" dirty="0"/>
              <a:t>J. </a:t>
            </a:r>
            <a:r>
              <a:rPr lang="en-US" dirty="0" err="1"/>
              <a:t>Rudduck</a:t>
            </a:r>
            <a:r>
              <a:rPr lang="en-US" dirty="0"/>
              <a:t>, </a:t>
            </a:r>
            <a:r>
              <a:rPr lang="en-US" dirty="0" err="1"/>
              <a:t>Direktor</a:t>
            </a:r>
            <a:r>
              <a:rPr lang="en-US" dirty="0"/>
              <a:t> of the ESRC/TLRP Project: Consulting Pupils abort Teaching and Learning. University of Cambridge</a:t>
            </a: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en-US" dirty="0"/>
              <a:t>J. </a:t>
            </a:r>
            <a:r>
              <a:rPr lang="en-US" dirty="0" err="1"/>
              <a:t>Rudduck</a:t>
            </a:r>
            <a:r>
              <a:rPr lang="en-US" dirty="0"/>
              <a:t>: </a:t>
            </a:r>
            <a:r>
              <a:rPr lang="en-US" i="1" dirty="0"/>
              <a:t>Pupil voice is here to stay</a:t>
            </a:r>
            <a:r>
              <a:rPr lang="en-US" dirty="0"/>
              <a:t>! </a:t>
            </a:r>
            <a:r>
              <a:rPr lang="pl-PL" u="sng" dirty="0" err="1">
                <a:hlinkClick r:id="rId2"/>
              </a:rPr>
              <a:t>www.qca.org.uk</a:t>
            </a:r>
            <a:r>
              <a:rPr lang="pl-PL" u="sng" dirty="0">
                <a:hlinkClick r:id="rId2"/>
              </a:rPr>
              <a:t>/</a:t>
            </a:r>
            <a:r>
              <a:rPr lang="pl-PL" u="sng" dirty="0" err="1">
                <a:hlinkClick r:id="rId2"/>
              </a:rPr>
              <a:t>futures</a:t>
            </a:r>
            <a:r>
              <a:rPr lang="pl-PL" dirty="0"/>
              <a:t> data dostępu 15.11.2011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Myślowe Kapelusze de Bono</a:t>
            </a:r>
          </a:p>
        </p:txBody>
      </p:sp>
      <p:pic>
        <p:nvPicPr>
          <p:cNvPr id="44034" name="Picture 2" descr="C:\Users\Lidia\Desktop\hats1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385888"/>
            <a:ext cx="6457950" cy="547211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5058" name="Picture 2" descr="C:\Users\Lidia\Desktop\Thinkers_Keys_internet_safet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7150" y="0"/>
            <a:ext cx="9201150" cy="6858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6082" name="Picture 2" descr="C:\Users\Lidia\Desktop\nauka_egzamin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6525" y="306388"/>
            <a:ext cx="9007475" cy="6551612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7106" name="Picture 2" descr="C:\Users\Lidia\Desktop\Thinking Buddi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710113" cy="6858000"/>
          </a:xfrm>
        </p:spPr>
      </p:pic>
      <p:pic>
        <p:nvPicPr>
          <p:cNvPr id="47107" name="Picture 3" descr="C:\Users\Lidia\Desktop\Ross Scavenger Hunt 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Dzienniki uczenia się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Dla refleksji nad sobą i swoim uczeniem się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Do zapisu swoich sukcesów bądź porażek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Do notowania swoich </a:t>
            </a:r>
            <a:r>
              <a:rPr lang="pl-PL" dirty="0" err="1"/>
              <a:t>błedów</a:t>
            </a:r>
            <a:r>
              <a:rPr lang="pl-PL" dirty="0"/>
              <a:t>, z których można się uczyć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Do zapisywania pytań, pomysłów, idei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Do utrwalania ważnych wydarzeń w uczeniu się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Do notowania różnych strategii uczenia się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Do planowania celów uczenia się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Do…..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9154" name="Picture 3" descr="H:\angielska szkoła\angielska szkoła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4" descr="H:\angielska szkoła\szkoła w Anglii\DSC002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88913"/>
            <a:ext cx="4500562" cy="611981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57200"/>
            <a:ext cx="8892480" cy="838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/>
              <a:t>Siedem drogowskazów twórczego </a:t>
            </a:r>
            <a:r>
              <a:rPr lang="pl-PL" b="1" dirty="0" err="1"/>
              <a:t>współbycia</a:t>
            </a:r>
            <a:r>
              <a:rPr lang="pl-PL" dirty="0"/>
              <a:t>	nauczyciela z uczniem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1438"/>
            <a:ext cx="8991600" cy="5327650"/>
          </a:xfrm>
        </p:spPr>
        <p:txBody>
          <a:bodyPr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/>
              <a:t>Nie przeszkadzaj</a:t>
            </a:r>
            <a:r>
              <a:rPr lang="pl-PL" dirty="0"/>
              <a:t> spontanicznie rodzącym się formom twórczej aktywności ucznia.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/>
              <a:t>Prowokuj</a:t>
            </a:r>
            <a:r>
              <a:rPr lang="pl-PL" dirty="0"/>
              <a:t>, pobudzaj myślenie, „zabijaj uczniom ćwieka”.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/>
              <a:t>Bądź</a:t>
            </a:r>
            <a:r>
              <a:rPr lang="pl-PL" dirty="0"/>
              <a:t> sam </a:t>
            </a:r>
            <a:r>
              <a:rPr lang="pl-PL" b="1" dirty="0"/>
              <a:t>ciekawym świata</a:t>
            </a:r>
            <a:r>
              <a:rPr lang="pl-PL" dirty="0"/>
              <a:t>, bądź zdziwionym. Twoja ciekawość udziela się uczniom.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/>
              <a:t>Baw się</a:t>
            </a:r>
            <a:r>
              <a:rPr lang="pl-PL" dirty="0"/>
              <a:t> wraz ze swymi uczniami.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/>
              <a:t>Inspiruj</a:t>
            </a:r>
            <a:r>
              <a:rPr lang="pl-PL" dirty="0"/>
              <a:t>. Wykorzystuj wszystkie możliwe środki, by rozwijać dziecięcą wyobraźnię i pasję tworzenia.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/>
              <a:t>Miej czas</a:t>
            </a:r>
            <a:r>
              <a:rPr lang="pl-PL" dirty="0"/>
              <a:t> i dawaj czas. Czas sprzyja twórczości, pośpiech rodzi „bylejakość”.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/>
              <a:t>Zwiększaj wrażliwość</a:t>
            </a:r>
            <a:r>
              <a:rPr lang="pl-PL" dirty="0"/>
              <a:t> swych uczniów, m.in. poprzez kontakt ze sztuką, przyrodą, drugim człowiekiem.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55761" y="188640"/>
            <a:ext cx="5832475" cy="10795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Dziękuję za uwagę</a:t>
            </a:r>
            <a:endParaRPr lang="en-GB" sz="4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02" name="Picture 2" descr="C:\filmy z Podzamcza\Zdjęcia z Podzamcza\Grup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473" y="1258286"/>
            <a:ext cx="6049045" cy="4450105"/>
          </a:xfrm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4C8DEC90-DBD9-4185-99B2-EAC02FAA7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80" y="5831810"/>
            <a:ext cx="8748033" cy="10261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0676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katalog umiejętności społecznych XXI wieku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388" y="1412875"/>
            <a:ext cx="8812212" cy="5445125"/>
          </a:xfrm>
        </p:spPr>
        <p:txBody>
          <a:bodyPr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/>
              <a:t>-    </a:t>
            </a:r>
            <a:r>
              <a:rPr lang="pl-PL" b="1" dirty="0"/>
              <a:t>kreatywność i innowacyjność</a:t>
            </a:r>
            <a:r>
              <a:rPr lang="pl-PL" dirty="0"/>
              <a:t>,</a:t>
            </a:r>
            <a:br>
              <a:rPr lang="pl-PL" dirty="0"/>
            </a:br>
            <a:r>
              <a:rPr lang="pl-PL" dirty="0"/>
              <a:t>-    </a:t>
            </a:r>
            <a:r>
              <a:rPr lang="pl-PL" b="1" dirty="0"/>
              <a:t>krytyczne myślenie i rozwiązywanie problemów</a:t>
            </a:r>
            <a:r>
              <a:rPr lang="pl-PL" dirty="0"/>
              <a:t>,</a:t>
            </a:r>
            <a:br>
              <a:rPr lang="pl-PL" dirty="0"/>
            </a:br>
            <a:r>
              <a:rPr lang="pl-PL" dirty="0"/>
              <a:t>-    komunikowanie,</a:t>
            </a:r>
            <a:br>
              <a:rPr lang="pl-PL" dirty="0"/>
            </a:br>
            <a:r>
              <a:rPr lang="pl-PL" dirty="0"/>
              <a:t>-    kolaboracja - </a:t>
            </a:r>
            <a:r>
              <a:rPr lang="pl-PL" b="1" dirty="0"/>
              <a:t>współpraca</a:t>
            </a:r>
            <a:r>
              <a:rPr lang="pl-PL" dirty="0"/>
              <a:t> w ramach grupy/społeczności,</a:t>
            </a:r>
            <a:br>
              <a:rPr lang="pl-PL" dirty="0"/>
            </a:br>
            <a:r>
              <a:rPr lang="pl-PL" dirty="0"/>
              <a:t>-    </a:t>
            </a:r>
            <a:r>
              <a:rPr lang="pl-PL" dirty="0" err="1"/>
              <a:t>alfabetyzm</a:t>
            </a:r>
            <a:r>
              <a:rPr lang="pl-PL" dirty="0"/>
              <a:t> informacyjny (umiejętność wyszukiwania, analizowania i zarządzania informacją),</a:t>
            </a:r>
            <a:br>
              <a:rPr lang="pl-PL" dirty="0"/>
            </a:br>
            <a:r>
              <a:rPr lang="pl-PL" dirty="0"/>
              <a:t>-    </a:t>
            </a:r>
            <a:r>
              <a:rPr lang="pl-PL" dirty="0" err="1"/>
              <a:t>alfabetyzm</a:t>
            </a:r>
            <a:r>
              <a:rPr lang="pl-PL" dirty="0"/>
              <a:t> medialny (umiejętność korzystania z cyfrowych mediów),</a:t>
            </a:r>
            <a:br>
              <a:rPr lang="pl-PL" dirty="0"/>
            </a:br>
            <a:r>
              <a:rPr lang="pl-PL" dirty="0"/>
              <a:t>-    sprawność posługiwania się narzędziami technologii informacyjno-komunikacyjnej (czyli ICT),</a:t>
            </a:r>
            <a:br>
              <a:rPr lang="pl-PL" dirty="0"/>
            </a:br>
            <a:r>
              <a:rPr lang="pl-PL" dirty="0"/>
              <a:t>-    </a:t>
            </a:r>
            <a:r>
              <a:rPr lang="pl-PL" b="1" dirty="0"/>
              <a:t>elastyczność i adaptacyjność (umiejętność dostosowywania się do zmieniających się warunków</a:t>
            </a:r>
            <a:r>
              <a:rPr lang="pl-PL" dirty="0"/>
              <a:t>),</a:t>
            </a:r>
            <a:br>
              <a:rPr lang="pl-PL" dirty="0"/>
            </a:br>
            <a:r>
              <a:rPr lang="pl-PL" dirty="0"/>
              <a:t>-   </a:t>
            </a:r>
            <a:r>
              <a:rPr lang="pl-PL" b="1" dirty="0"/>
              <a:t> inicjatywa i </a:t>
            </a:r>
            <a:r>
              <a:rPr lang="pl-PL" b="1" dirty="0" err="1"/>
              <a:t>samodecydowanie</a:t>
            </a:r>
            <a:r>
              <a:rPr lang="pl-PL" b="1" dirty="0"/>
              <a:t> o swoim życiu</a:t>
            </a:r>
            <a:r>
              <a:rPr lang="pl-PL" dirty="0"/>
              <a:t>,</a:t>
            </a:r>
            <a:br>
              <a:rPr lang="pl-PL" dirty="0"/>
            </a:br>
            <a:r>
              <a:rPr lang="pl-PL" dirty="0"/>
              <a:t>-    umiejętność funkcjonowania w zróżnicowanym i wielokulturowym środowisku,</a:t>
            </a:r>
            <a:br>
              <a:rPr lang="pl-PL" dirty="0"/>
            </a:br>
            <a:r>
              <a:rPr lang="pl-PL" dirty="0"/>
              <a:t>-    </a:t>
            </a:r>
            <a:r>
              <a:rPr lang="pl-PL" b="1" dirty="0"/>
              <a:t>produktywność</a:t>
            </a:r>
            <a:r>
              <a:rPr lang="pl-PL" dirty="0"/>
              <a:t>,</a:t>
            </a:r>
            <a:br>
              <a:rPr lang="pl-PL" dirty="0"/>
            </a:br>
            <a:r>
              <a:rPr lang="pl-PL" dirty="0"/>
              <a:t>-    umiejętności liderskie i odpowiedzialność.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250825" y="260350"/>
          <a:ext cx="8686800" cy="6264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9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7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30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 b="1" dirty="0">
                          <a:latin typeface="Calibri"/>
                          <a:ea typeface="Calibri"/>
                          <a:cs typeface="Times New Roman"/>
                        </a:rPr>
                        <a:t>Uczenie się tradycyjne, dzisiejsze</a:t>
                      </a:r>
                      <a:endParaRPr lang="pl-P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 b="1">
                          <a:latin typeface="Calibri"/>
                          <a:ea typeface="Calibri"/>
                          <a:cs typeface="Times New Roman"/>
                        </a:rPr>
                        <a:t>Konektywne uczenie się w szkole jutra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8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latin typeface="Calibri"/>
                          <a:ea typeface="Calibri"/>
                          <a:cs typeface="Times New Roman"/>
                        </a:rPr>
                        <a:t>Zapamiętywanie faktów, dat, szczegółów…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latin typeface="Calibri"/>
                          <a:ea typeface="Calibri"/>
                          <a:cs typeface="Times New Roman"/>
                        </a:rPr>
                        <a:t>Łączenie się z zasobami informacji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0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latin typeface="Calibri"/>
                          <a:ea typeface="Calibri"/>
                          <a:cs typeface="Times New Roman"/>
                        </a:rPr>
                        <a:t>Rozumienie procesów i zjawisk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latin typeface="Calibri"/>
                          <a:ea typeface="Calibri"/>
                          <a:cs typeface="Times New Roman"/>
                        </a:rPr>
                        <a:t>Gromadzenie wiedzy w urządzeniach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0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latin typeface="Calibri"/>
                          <a:ea typeface="Calibri"/>
                          <a:cs typeface="Times New Roman"/>
                        </a:rPr>
                        <a:t>Kształcenie pojęć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latin typeface="Calibri"/>
                          <a:ea typeface="Calibri"/>
                          <a:cs typeface="Times New Roman"/>
                        </a:rPr>
                        <a:t>Odnajdywanie (poszukiwanie) wiedzy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0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latin typeface="Calibri"/>
                          <a:ea typeface="Calibri"/>
                          <a:cs typeface="Times New Roman"/>
                        </a:rPr>
                        <a:t>Ćwiczenie umiejętności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latin typeface="Calibri"/>
                          <a:ea typeface="Calibri"/>
                          <a:cs typeface="Times New Roman"/>
                        </a:rPr>
                        <a:t>Tworzenie i utrzymywanie połączeń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3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latin typeface="Calibri"/>
                          <a:ea typeface="Calibri"/>
                          <a:cs typeface="Times New Roman"/>
                        </a:rPr>
                        <a:t>Rozwiązywanie różnych zadań przedmiotowych teoretycznych i praktycznych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latin typeface="Calibri"/>
                          <a:ea typeface="Calibri"/>
                          <a:cs typeface="Times New Roman"/>
                        </a:rPr>
                        <a:t>Spostrzeganie związków między obszarami, ideami, konceptami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30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latin typeface="Calibri"/>
                          <a:ea typeface="Calibri"/>
                          <a:cs typeface="Times New Roman"/>
                        </a:rPr>
                        <a:t>Nabywanie osobistych doświadczeń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latin typeface="Calibri"/>
                          <a:ea typeface="Calibri"/>
                          <a:cs typeface="Times New Roman"/>
                        </a:rPr>
                        <a:t>Krytyczne myślenie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89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latin typeface="Calibri"/>
                          <a:ea typeface="Calibri"/>
                          <a:cs typeface="Times New Roman"/>
                        </a:rPr>
                        <a:t>Rozwiązywanie przykładowych testów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latin typeface="Calibri"/>
                          <a:ea typeface="Calibri"/>
                          <a:cs typeface="Times New Roman"/>
                        </a:rPr>
                        <a:t>Wybieranie treści uczenia się i samodzielne podejmowanie decyzji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Nawyki umysłu A. </a:t>
            </a:r>
            <a:r>
              <a:rPr lang="pl-PL" dirty="0" err="1"/>
              <a:t>Costa</a:t>
            </a:r>
            <a:r>
              <a:rPr lang="pl-PL" dirty="0"/>
              <a:t> i B. </a:t>
            </a:r>
            <a:r>
              <a:rPr lang="pl-PL" dirty="0" err="1"/>
              <a:t>Kallick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825" y="1125538"/>
            <a:ext cx="8740775" cy="5543550"/>
          </a:xfrm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wytrwałość,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komunikowanie się w sposób jasny i precyzyjny,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 zarządzanie impulsywnością,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gromadzenie danych za pomocą wszystkich zmysłów,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słuchanie innych ze zrozumieniem i empatią,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 </a:t>
            </a:r>
            <a:r>
              <a:rPr lang="pl-PL" b="1" dirty="0"/>
              <a:t>twórczość, wyobraźnia i innowacyjność</a:t>
            </a:r>
            <a:r>
              <a:rPr lang="pl-PL" dirty="0"/>
              <a:t>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/>
              <a:t>myślenie elastyczne</a:t>
            </a:r>
            <a:r>
              <a:rPr lang="pl-PL" dirty="0"/>
              <a:t>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odpowiadania z zachwytem i podziwem,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 err="1"/>
              <a:t>metapoznanie</a:t>
            </a:r>
            <a:r>
              <a:rPr lang="pl-PL" dirty="0"/>
              <a:t>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podejmowanie odpowiedzialnego ryzyka,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dążenie do większej dokładności i precyzji,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poczucie humoru,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/>
              <a:t>kwestionowanie i sytuowanie problemu</a:t>
            </a:r>
            <a:r>
              <a:rPr lang="pl-PL" dirty="0"/>
              <a:t>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myślenie współzależne,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zastosowanie dotychczasowej wiedzy do nowych sytuacji,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/>
              <a:t>bycie otwartym wobec kształcenia ustawicznego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98072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>
                <a:solidFill>
                  <a:srgbClr val="7030A0"/>
                </a:solidFill>
              </a:rPr>
              <a:t>Potencjał uczenia się wg Guya </a:t>
            </a:r>
            <a:r>
              <a:rPr lang="pl-PL" b="1" dirty="0" err="1">
                <a:solidFill>
                  <a:srgbClr val="7030A0"/>
                </a:solidFill>
              </a:rPr>
              <a:t>Claxtona</a:t>
            </a:r>
            <a:endParaRPr lang="pl-PL" b="1" dirty="0">
              <a:solidFill>
                <a:srgbClr val="7030A0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0" y="1052513"/>
            <a:ext cx="3492500" cy="5616575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FF0000"/>
                </a:solidFill>
              </a:rPr>
              <a:t>Determinacja</a:t>
            </a:r>
            <a:r>
              <a:rPr lang="pl-PL" dirty="0"/>
              <a:t>- emocjonalny aspekt uczenia się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00B050"/>
                </a:solidFill>
              </a:rPr>
              <a:t>Przedsiębiorczość</a:t>
            </a:r>
            <a:r>
              <a:rPr lang="pl-PL" dirty="0">
                <a:solidFill>
                  <a:srgbClr val="00B050"/>
                </a:solidFill>
              </a:rPr>
              <a:t>- </a:t>
            </a:r>
            <a:r>
              <a:rPr lang="pl-PL" dirty="0"/>
              <a:t>poznawczy aspekt uczenia się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0070C0"/>
                </a:solidFill>
              </a:rPr>
              <a:t>Refleksyjność</a:t>
            </a:r>
            <a:r>
              <a:rPr lang="pl-PL" b="1" dirty="0"/>
              <a:t> </a:t>
            </a:r>
            <a:r>
              <a:rPr lang="pl-PL" dirty="0"/>
              <a:t>- strategiczny aspekt uczenia się.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FFC000"/>
                </a:solidFill>
              </a:rPr>
              <a:t>Odwzajemnianie</a:t>
            </a:r>
            <a:r>
              <a:rPr lang="pl-PL" dirty="0"/>
              <a:t> - społeczny aspekt uczenia się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</p:txBody>
      </p:sp>
      <p:pic>
        <p:nvPicPr>
          <p:cNvPr id="19459" name="Picture 2" descr="C:\Users\Lidia\Downloads\dla_Lidki_moz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5988" y="1773238"/>
            <a:ext cx="5688012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b="1" dirty="0">
                <a:solidFill>
                  <a:srgbClr val="FF0000"/>
                </a:solidFill>
              </a:rPr>
              <a:t>Determinacja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400675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 err="1">
                <a:solidFill>
                  <a:srgbClr val="FF0000"/>
                </a:solidFill>
              </a:rPr>
              <a:t>Zaaobsorbowanie</a:t>
            </a:r>
            <a:r>
              <a:rPr lang="pl-PL" dirty="0"/>
              <a:t> - zatopienie się w nauce, bycie pochłoniętym przez to, co robisz, skupionym, uważnym, w stanie przepływu.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FF0000"/>
                </a:solidFill>
              </a:rPr>
              <a:t>Opanowanie zakłóceń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/>
              <a:t>- (koncentracja) rozpoznawanie i redukcja zakłóceń, wyczucie, kiedy odejść i odświeżyć się. Tworzenie  własnych, najlepszych warunków do nauki.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FF0000"/>
                </a:solidFill>
              </a:rPr>
              <a:t>Spostrzegawczość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/>
              <a:t>- postrzeganie subtelnych niuansów, wzorów i szczegółów w doświadczeniu.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FF0000"/>
                </a:solidFill>
              </a:rPr>
              <a:t>Wytrwałość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/>
              <a:t>- utrzymanie zamiaru w obliczu trudności, wykorzystanie  energii frustracji produktywnie. Rozumienie, jak często proces uczenia się jest niepewny i powolny.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b="1" dirty="0">
                <a:solidFill>
                  <a:srgbClr val="00B050"/>
                </a:solidFill>
              </a:rPr>
              <a:t>Przedsiębiorczość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825" y="1341438"/>
            <a:ext cx="8713788" cy="5256212"/>
          </a:xfrm>
        </p:spPr>
        <p:txBody>
          <a:bodyPr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00B050"/>
                </a:solidFill>
              </a:rPr>
              <a:t>Dociekliwość</a:t>
            </a:r>
            <a:r>
              <a:rPr lang="pl-PL" dirty="0"/>
              <a:t> - zadawanie pytań sobie i innym. Bycie ciekawym, bawienie się pomysłami, szukanie drugiego dna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00B050"/>
                </a:solidFill>
              </a:rPr>
              <a:t>Tworzenie połączeń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dirty="0"/>
              <a:t>- dostrzeganie powiązań pomiędzy różnymi/rozbieżnymi wydarzeniami i przeżyciami – tworzenie  schematów – tkanie sieci zrozumienia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00B050"/>
                </a:solidFill>
              </a:rPr>
              <a:t>Wyobraźnia</a:t>
            </a:r>
            <a:r>
              <a:rPr lang="pl-PL" dirty="0"/>
              <a:t> - wykorzystywanie swojej wyobraźni i intuicji do przeżycia sytuacji na nowo w celu odkrycia nowych możliwości. Zastanawianie się „co jeśli?”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00B050"/>
                </a:solidFill>
              </a:rPr>
              <a:t>Rozumowanie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dirty="0"/>
              <a:t>- powoływanie się na logiczne i racjonalne umiejętności w celu metodycznego i konsekwentnego rozwiązywania problemów; rzeczowa argumentacja i zwracanie uwagi na błędy innych.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b="1" dirty="0">
                <a:solidFill>
                  <a:srgbClr val="00B050"/>
                </a:solidFill>
              </a:rPr>
              <a:t>Kapitalizacja</a:t>
            </a:r>
            <a:r>
              <a:rPr lang="pl-PL" dirty="0"/>
              <a:t> - wykorzystanie szeroko pojętych środków/zasobów – doświadczenia innych, książki, Internet, doświadczenie, przyszłe możliwości/perspektywy.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DD1E704C79E204B82EAE96C90083781" ma:contentTypeVersion="10" ma:contentTypeDescription="Utwórz nowy dokument." ma:contentTypeScope="" ma:versionID="7f03b704f669bacec906bd8398ff1f5c">
  <xsd:schema xmlns:xsd="http://www.w3.org/2001/XMLSchema" xmlns:xs="http://www.w3.org/2001/XMLSchema" xmlns:p="http://schemas.microsoft.com/office/2006/metadata/properties" xmlns:ns2="cf74e288-ab3e-49fa-bd17-cd39e314960b" xmlns:ns3="53c73e48-a5a1-4093-a50b-e01ddda5f23d" targetNamespace="http://schemas.microsoft.com/office/2006/metadata/properties" ma:root="true" ma:fieldsID="e044ae669584633c5c8e241848a608a0" ns2:_="" ns3:_="">
    <xsd:import namespace="cf74e288-ab3e-49fa-bd17-cd39e314960b"/>
    <xsd:import namespace="53c73e48-a5a1-4093-a50b-e01ddda5f23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74e288-ab3e-49fa-bd17-cd39e314960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73e48-a5a1-4093-a50b-e01ddda5f2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2E9C79-C47A-4401-9129-949CAC9D6CC1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cf74e288-ab3e-49fa-bd17-cd39e314960b"/>
    <ds:schemaRef ds:uri="http://purl.org/dc/dcmitype/"/>
    <ds:schemaRef ds:uri="http://purl.org/dc/terms/"/>
    <ds:schemaRef ds:uri="http://schemas.microsoft.com/office/infopath/2007/PartnerControls"/>
    <ds:schemaRef ds:uri="53c73e48-a5a1-4093-a50b-e01ddda5f23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0EEE3F5-920A-42D6-AA96-C5D39B11E3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96E37D-1E34-4671-8BB1-D1962BDF14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74e288-ab3e-49fa-bd17-cd39e314960b"/>
    <ds:schemaRef ds:uri="53c73e48-a5a1-4093-a50b-e01ddda5f2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479</TotalTime>
  <Words>988</Words>
  <Application>Microsoft Office PowerPoint</Application>
  <PresentationFormat>Pokaz na ekranie (4:3)</PresentationFormat>
  <Paragraphs>131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3" baseType="lpstr">
      <vt:lpstr>Arial</vt:lpstr>
      <vt:lpstr>Calibri</vt:lpstr>
      <vt:lpstr>Franklin Gothic Book</vt:lpstr>
      <vt:lpstr>Franklin Gothic Medium</vt:lpstr>
      <vt:lpstr>Wingdings 2</vt:lpstr>
      <vt:lpstr>Wędrówka</vt:lpstr>
      <vt:lpstr>Szkoła jako miejsce rozwijania potencjału uczenia się</vt:lpstr>
      <vt:lpstr>Prezentacja programu PowerPoint</vt:lpstr>
      <vt:lpstr>Zdaniem Rudduck Uczniowie chcą:</vt:lpstr>
      <vt:lpstr>katalog umiejętności społecznych XXI wieku</vt:lpstr>
      <vt:lpstr>Prezentacja programu PowerPoint</vt:lpstr>
      <vt:lpstr>Nawyki umysłu A. Costa i B. Kallick</vt:lpstr>
      <vt:lpstr>Potencjał uczenia się wg Guya Claxtona</vt:lpstr>
      <vt:lpstr>Determinacja</vt:lpstr>
      <vt:lpstr>Przedsiębiorczość</vt:lpstr>
      <vt:lpstr>Refleksyjność</vt:lpstr>
      <vt:lpstr>Odwzajemnianie</vt:lpstr>
      <vt:lpstr>Efektywni uczniowie wg Claxtona</vt:lpstr>
      <vt:lpstr>Ćwiczenie wyobraźni i współpracy</vt:lpstr>
      <vt:lpstr>Efektywne środowisko Uczenia się</vt:lpstr>
      <vt:lpstr>Wspólna praca (10-15 min)</vt:lpstr>
      <vt:lpstr>Współpraca w grupach</vt:lpstr>
      <vt:lpstr>Praca z indywidualnym dzieckiem</vt:lpstr>
      <vt:lpstr>Zeszyt pięciolatki (opowiadanie)</vt:lpstr>
      <vt:lpstr>Otwarty dostęp do zasobów - biblioteka</vt:lpstr>
      <vt:lpstr>Ocenianie kształtujące</vt:lpstr>
      <vt:lpstr>Planowanie swojego uczenia się</vt:lpstr>
      <vt:lpstr>Metoda 6 myślowych kapelusze de Bono</vt:lpstr>
      <vt:lpstr>Praca z 4-5 latkami</vt:lpstr>
      <vt:lpstr>Wprowadzenie ułamków u 6-7latków</vt:lpstr>
      <vt:lpstr>Praca w małych grupach</vt:lpstr>
      <vt:lpstr>Prawdziwe zaangażowanie</vt:lpstr>
      <vt:lpstr>doświadczenia i eksperymenty</vt:lpstr>
      <vt:lpstr>Ciągłe skupienie nad uczeniem się </vt:lpstr>
      <vt:lpstr>Monitoring i motywowanie</vt:lpstr>
      <vt:lpstr>Myślowe Kapelusze de Bono</vt:lpstr>
      <vt:lpstr>Prezentacja programu PowerPoint</vt:lpstr>
      <vt:lpstr>Prezentacja programu PowerPoint</vt:lpstr>
      <vt:lpstr>Prezentacja programu PowerPoint</vt:lpstr>
      <vt:lpstr>Dzienniki uczenia się</vt:lpstr>
      <vt:lpstr>Prezentacja programu PowerPoint</vt:lpstr>
      <vt:lpstr>Siedem drogowskazów twórczego współbycia nauczyciela z uczniem 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jako miejsce rozwijania potencjału uczenia się małego dziecka</dc:title>
  <dc:creator>Lidia</dc:creator>
  <cp:lastModifiedBy>Karol Lorek</cp:lastModifiedBy>
  <cp:revision>29</cp:revision>
  <dcterms:created xsi:type="dcterms:W3CDTF">2013-11-04T16:59:37Z</dcterms:created>
  <dcterms:modified xsi:type="dcterms:W3CDTF">2020-05-12T10:14:48Z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0x010100FDD1E704C79E204B82EAE96C90083781</vt:lpwstr>
  </property>
</Properties>
</file>